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429" r:id="rId2"/>
    <p:sldId id="256" r:id="rId3"/>
    <p:sldId id="434" r:id="rId4"/>
    <p:sldId id="709" r:id="rId5"/>
    <p:sldId id="715" r:id="rId6"/>
    <p:sldId id="716" r:id="rId7"/>
    <p:sldId id="710" r:id="rId8"/>
    <p:sldId id="718" r:id="rId9"/>
    <p:sldId id="719" r:id="rId10"/>
    <p:sldId id="720" r:id="rId11"/>
    <p:sldId id="707" r:id="rId12"/>
    <p:sldId id="717" r:id="rId13"/>
    <p:sldId id="708" r:id="rId14"/>
    <p:sldId id="711" r:id="rId15"/>
    <p:sldId id="712" r:id="rId16"/>
    <p:sldId id="713" r:id="rId17"/>
    <p:sldId id="714" r:id="rId18"/>
    <p:sldId id="721" r:id="rId19"/>
    <p:sldId id="722" r:id="rId20"/>
    <p:sldId id="723" r:id="rId21"/>
    <p:sldId id="724" r:id="rId22"/>
    <p:sldId id="725" r:id="rId23"/>
    <p:sldId id="726" r:id="rId24"/>
    <p:sldId id="727" r:id="rId25"/>
    <p:sldId id="728" r:id="rId26"/>
    <p:sldId id="729" r:id="rId27"/>
    <p:sldId id="730" r:id="rId28"/>
    <p:sldId id="743" r:id="rId29"/>
    <p:sldId id="744" r:id="rId30"/>
    <p:sldId id="745" r:id="rId31"/>
    <p:sldId id="746" r:id="rId32"/>
    <p:sldId id="747" r:id="rId33"/>
    <p:sldId id="748" r:id="rId34"/>
    <p:sldId id="749" r:id="rId35"/>
    <p:sldId id="750" r:id="rId36"/>
    <p:sldId id="751" r:id="rId37"/>
    <p:sldId id="752" r:id="rId38"/>
    <p:sldId id="731" r:id="rId39"/>
    <p:sldId id="732" r:id="rId40"/>
    <p:sldId id="733" r:id="rId41"/>
    <p:sldId id="734" r:id="rId42"/>
    <p:sldId id="735" r:id="rId43"/>
    <p:sldId id="736" r:id="rId44"/>
    <p:sldId id="737" r:id="rId45"/>
    <p:sldId id="738" r:id="rId46"/>
    <p:sldId id="739" r:id="rId47"/>
    <p:sldId id="740" r:id="rId48"/>
    <p:sldId id="741" r:id="rId49"/>
    <p:sldId id="742" r:id="rId50"/>
    <p:sldId id="753" r:id="rId51"/>
    <p:sldId id="754" r:id="rId52"/>
    <p:sldId id="755" r:id="rId53"/>
    <p:sldId id="756" r:id="rId54"/>
    <p:sldId id="757" r:id="rId55"/>
    <p:sldId id="433" r:id="rId56"/>
    <p:sldId id="758" r:id="rId5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p:cViewPr varScale="1">
        <p:scale>
          <a:sx n="69" d="100"/>
          <a:sy n="69" d="100"/>
        </p:scale>
        <p:origin x="696" y="5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
        <p:nvSpPr>
          <p:cNvPr id="4" name="TextBox 3">
            <a:extLst>
              <a:ext uri="{FF2B5EF4-FFF2-40B4-BE49-F238E27FC236}">
                <a16:creationId xmlns:a16="http://schemas.microsoft.com/office/drawing/2014/main" id="{9E3E9755-6FCF-469D-886D-3798E721D698}"/>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a:latin typeface="Arial" pitchFamily="34" charset="0"/>
                <a:cs typeface="Arial" pitchFamily="34" charset="0"/>
              </a:defRPr>
            </a:lvl1pPr>
          </a:lstStyle>
          <a:p>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6854" y="1295399"/>
            <a:ext cx="10972800" cy="874595"/>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2362200"/>
            <a:ext cx="10972800" cy="4188022"/>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2B1B8B22-CEBD-4765-AC44-C4A4DAF84547}"/>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TextBox 3">
            <a:extLst>
              <a:ext uri="{FF2B5EF4-FFF2-40B4-BE49-F238E27FC236}">
                <a16:creationId xmlns:a16="http://schemas.microsoft.com/office/drawing/2014/main" id="{8EF4712E-868C-4F2D-99EC-358A54B64A36}"/>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1295401"/>
            <a:ext cx="10972800" cy="10668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09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Box 4">
            <a:extLst>
              <a:ext uri="{FF2B5EF4-FFF2-40B4-BE49-F238E27FC236}">
                <a16:creationId xmlns:a16="http://schemas.microsoft.com/office/drawing/2014/main" id="{4514DA09-5B01-4330-A393-94346814DD6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8DEAC6DD-67C5-4AEB-9F5E-A21549896670}"/>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1371600"/>
            <a:ext cx="10972800" cy="11430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TextBox 2">
            <a:extLst>
              <a:ext uri="{FF2B5EF4-FFF2-40B4-BE49-F238E27FC236}">
                <a16:creationId xmlns:a16="http://schemas.microsoft.com/office/drawing/2014/main" id="{53BAEE68-68ED-4DA9-BF91-F4026503D855}"/>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7B3B697F-F5E7-4479-AEAC-D402CF865E6C}"/>
              </a:ext>
            </a:extLst>
          </p:cNvPr>
          <p:cNvSpPr txBox="1"/>
          <p:nvPr userDrawn="1"/>
        </p:nvSpPr>
        <p:spPr>
          <a:xfrm>
            <a:off x="11506200" y="6550223"/>
            <a:ext cx="685800" cy="307777"/>
          </a:xfrm>
          <a:prstGeom prst="rect">
            <a:avLst/>
          </a:prstGeom>
          <a:noFill/>
        </p:spPr>
        <p:txBody>
          <a:bodyPr wrap="square" rtlCol="0">
            <a:spAutoFit/>
          </a:bodyPr>
          <a:lstStyle/>
          <a:p>
            <a:fld id="{C3496D66-B74A-436E-94A0-25FB1F709176}" type="slidenum">
              <a:rPr lang="en-US" sz="1400" b="1" smtClean="0">
                <a:solidFill>
                  <a:schemeClr val="bg1"/>
                </a:solidFill>
              </a:rPr>
              <a:t>‹#›</a:t>
            </a:fld>
            <a:endParaRPr lang="en-US" sz="1400" b="1" dirty="0">
              <a:solidFill>
                <a:schemeClr val="bg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4">
            <a:lum/>
          </a:blip>
          <a:srcRect/>
          <a:stretch>
            <a:fillRect/>
          </a:stretch>
        </a:blipFill>
        <a:effectLst/>
      </p:bgPr>
    </p:bg>
    <p:spTree>
      <p:nvGrpSpPr>
        <p:cNvPr id="1" name=""/>
        <p:cNvGrpSpPr/>
        <p:nvPr/>
      </p:nvGrpSpPr>
      <p:grpSpPr>
        <a:xfrm>
          <a:off x="0" y="0"/>
          <a:ext cx="0" cy="0"/>
          <a:chOff x="0" y="0"/>
          <a:chExt cx="0" cy="0"/>
        </a:xfrm>
      </p:grpSpPr>
      <p:pic>
        <p:nvPicPr>
          <p:cNvPr id="1026" name="Picture 2" descr="HORIZ NO SCREENED DIAMOND copy"/>
          <p:cNvPicPr>
            <a:picLocks noChangeAspect="1" noChangeArrowheads="1"/>
          </p:cNvPicPr>
          <p:nvPr/>
        </p:nvPicPr>
        <p:blipFill>
          <a:blip r:embed="rId15" cstate="print"/>
          <a:srcRect/>
          <a:stretch>
            <a:fillRect/>
          </a:stretch>
        </p:blipFill>
        <p:spPr bwMode="auto">
          <a:xfrm>
            <a:off x="0" y="0"/>
            <a:ext cx="12192000" cy="6858000"/>
          </a:xfrm>
          <a:prstGeom prst="rect">
            <a:avLst/>
          </a:prstGeom>
          <a:noFill/>
          <a:ln w="9525">
            <a:noFill/>
            <a:miter lim="800000"/>
            <a:headEnd/>
            <a:tailEnd/>
          </a:ln>
        </p:spPr>
      </p:pic>
      <p:sp>
        <p:nvSpPr>
          <p:cNvPr id="3" name="Footer Placeholder 2"/>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latin typeface="Calibri" panose="020F0502020204030204" pitchFamily="34" charset="0"/>
              </a:defRPr>
            </a:lvl1pPr>
          </a:lstStyle>
          <a:p>
            <a:endParaRPr lang="en-US" dirty="0"/>
          </a:p>
        </p:txBody>
      </p:sp>
      <p:sp>
        <p:nvSpPr>
          <p:cNvPr id="2" name="TextBox 1">
            <a:extLst>
              <a:ext uri="{FF2B5EF4-FFF2-40B4-BE49-F238E27FC236}">
                <a16:creationId xmlns:a16="http://schemas.microsoft.com/office/drawing/2014/main" id="{4C53CEEA-FC7C-4961-9CE5-C31FD3E3EF1E}"/>
              </a:ext>
            </a:extLst>
          </p:cNvPr>
          <p:cNvSpPr txBox="1"/>
          <p:nvPr userDrawn="1"/>
        </p:nvSpPr>
        <p:spPr>
          <a:xfrm>
            <a:off x="11506200" y="6356351"/>
            <a:ext cx="685800" cy="307777"/>
          </a:xfrm>
          <a:prstGeom prst="rect">
            <a:avLst/>
          </a:prstGeom>
          <a:noFill/>
        </p:spPr>
        <p:txBody>
          <a:bodyPr wrap="square" rtlCol="0">
            <a:spAutoFit/>
          </a:bodyPr>
          <a:lstStyle/>
          <a:p>
            <a:fld id="{C3496D66-B74A-436E-94A0-25FB1F709176}" type="slidenum">
              <a:rPr lang="en-US" sz="1400" smtClean="0"/>
              <a:t>‹#›</a:t>
            </a:fld>
            <a:endParaRPr lang="en-US" sz="1400"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Times New Roman" charset="0"/>
        </a:defRPr>
      </a:lvl2pPr>
      <a:lvl3pPr algn="ctr" rtl="0" eaLnBrk="1" fontAlgn="base" hangingPunct="1">
        <a:spcBef>
          <a:spcPct val="0"/>
        </a:spcBef>
        <a:spcAft>
          <a:spcPct val="0"/>
        </a:spcAft>
        <a:defRPr sz="4400">
          <a:solidFill>
            <a:schemeClr val="tx2"/>
          </a:solidFill>
          <a:latin typeface="Times New Roman" charset="0"/>
        </a:defRPr>
      </a:lvl3pPr>
      <a:lvl4pPr algn="ctr" rtl="0" eaLnBrk="1" fontAlgn="base" hangingPunct="1">
        <a:spcBef>
          <a:spcPct val="0"/>
        </a:spcBef>
        <a:spcAft>
          <a:spcPct val="0"/>
        </a:spcAft>
        <a:defRPr sz="4400">
          <a:solidFill>
            <a:schemeClr val="tx2"/>
          </a:solidFill>
          <a:latin typeface="Times New Roman" charset="0"/>
        </a:defRPr>
      </a:lvl4pPr>
      <a:lvl5pPr algn="ctr" rtl="0" eaLnBrk="1" fontAlgn="base" hangingPunct="1">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arrl.org/shop/Licensing-Education-and-Training/" TargetMode="Externa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hyperlink" Target="mailto:K0ILP.NC@gmail.com" TargetMode="Externa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EA98298-C3BA-4023-B3C5-1A95D539E24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3855"/>
            <a:ext cx="12192000" cy="685800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B6495-9054-D336-56EC-C4EE88B603A9}"/>
              </a:ext>
            </a:extLst>
          </p:cNvPr>
          <p:cNvSpPr>
            <a:spLocks noGrp="1"/>
          </p:cNvSpPr>
          <p:nvPr>
            <p:ph type="title"/>
          </p:nvPr>
        </p:nvSpPr>
        <p:spPr/>
        <p:txBody>
          <a:bodyPr/>
          <a:lstStyle/>
          <a:p>
            <a:r>
              <a:rPr lang="en-US" dirty="0"/>
              <a:t>Safety Interlock</a:t>
            </a:r>
          </a:p>
        </p:txBody>
      </p:sp>
      <p:sp>
        <p:nvSpPr>
          <p:cNvPr id="3" name="Content Placeholder 2">
            <a:extLst>
              <a:ext uri="{FF2B5EF4-FFF2-40B4-BE49-F238E27FC236}">
                <a16:creationId xmlns:a16="http://schemas.microsoft.com/office/drawing/2014/main" id="{FE334B79-6FA4-F6EE-0535-C1A7F3C25580}"/>
              </a:ext>
            </a:extLst>
          </p:cNvPr>
          <p:cNvSpPr>
            <a:spLocks noGrp="1"/>
          </p:cNvSpPr>
          <p:nvPr>
            <p:ph idx="1"/>
          </p:nvPr>
        </p:nvSpPr>
        <p:spPr/>
        <p:txBody>
          <a:bodyPr/>
          <a:lstStyle/>
          <a:p>
            <a:r>
              <a:rPr lang="en-US" dirty="0"/>
              <a:t>Switch that prevents dangerous voltages or intense RF from being present when a cabinet or enclosure is opened</a:t>
            </a:r>
          </a:p>
          <a:p>
            <a:r>
              <a:rPr lang="en-US" dirty="0"/>
              <a:t>Several types …</a:t>
            </a:r>
          </a:p>
          <a:p>
            <a:pPr lvl="1"/>
            <a:r>
              <a:rPr lang="en-US" dirty="0"/>
              <a:t>Physically disconnects high voltage (HV) or RF when activated</a:t>
            </a:r>
          </a:p>
          <a:p>
            <a:pPr lvl="1"/>
            <a:r>
              <a:rPr lang="en-US" dirty="0"/>
              <a:t>Shorts or grounds HV circuit when activated, possibly blowing a circuit breaker or fuse in a power supply</a:t>
            </a:r>
          </a:p>
        </p:txBody>
      </p:sp>
    </p:spTree>
    <p:extLst>
      <p:ext uri="{BB962C8B-B14F-4D97-AF65-F5344CB8AC3E}">
        <p14:creationId xmlns:p14="http://schemas.microsoft.com/office/powerpoint/2010/main" val="1227259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9107207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 danger from lead-tin solder?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Lead can contaminate food if hands are not washed carefully after handling the solder</a:t>
            </a:r>
          </a:p>
          <a:p>
            <a:pPr marL="457200" indent="-457200">
              <a:buFont typeface="+mj-lt"/>
              <a:buAutoNum type="alphaUcPeriod"/>
            </a:pPr>
            <a:r>
              <a:rPr lang="en-US" b="0" i="0" u="none" strike="noStrike" baseline="0" dirty="0">
                <a:latin typeface="Calibri" panose="020F0502020204030204" pitchFamily="34" charset="0"/>
              </a:rPr>
              <a:t>High voltages can cause lead-tin solder to disintegrate suddenly</a:t>
            </a:r>
          </a:p>
          <a:p>
            <a:pPr marL="457200" indent="-457200">
              <a:buFont typeface="+mj-lt"/>
              <a:buAutoNum type="alphaUcPeriod"/>
            </a:pPr>
            <a:r>
              <a:rPr lang="en-US" b="0" i="0" u="none" strike="noStrike" baseline="0" dirty="0">
                <a:latin typeface="Calibri" panose="020F0502020204030204" pitchFamily="34" charset="0"/>
              </a:rPr>
              <a:t>Tin in the solder can “cold flow,” causing shorts in the circuit</a:t>
            </a:r>
          </a:p>
          <a:p>
            <a:pPr marL="457200" indent="-457200">
              <a:buFont typeface="+mj-lt"/>
              <a:buAutoNum type="alphaUcPeriod"/>
            </a:pPr>
            <a:r>
              <a:rPr lang="en-US" b="0" i="0" u="none" strike="noStrike" baseline="0" dirty="0">
                <a:latin typeface="Calibri" panose="020F0502020204030204" pitchFamily="34" charset="0"/>
              </a:rPr>
              <a:t>RF energy can convert the lead into a poisonous gas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G0B10 (A) Page 9-3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871976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wire or wires in a four-conductor connection should be attached to fuses or circuit breakers in a device operated from a 240 VAC single phase source?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Only the two wires carrying voltage</a:t>
            </a:r>
          </a:p>
          <a:p>
            <a:pPr marL="457200" indent="-457200">
              <a:buFont typeface="+mj-lt"/>
              <a:buAutoNum type="alphaUcPeriod"/>
            </a:pPr>
            <a:r>
              <a:rPr lang="en-US" b="0" i="0" u="none" strike="noStrike" baseline="0" dirty="0">
                <a:latin typeface="Calibri" panose="020F0502020204030204" pitchFamily="34" charset="0"/>
              </a:rPr>
              <a:t>Only the neutral wire</a:t>
            </a:r>
          </a:p>
          <a:p>
            <a:pPr marL="457200" indent="-457200">
              <a:buFont typeface="+mj-lt"/>
              <a:buAutoNum type="alphaUcPeriod"/>
            </a:pPr>
            <a:r>
              <a:rPr lang="en-US" b="0" i="0" u="none" strike="noStrike" baseline="0" dirty="0">
                <a:latin typeface="Calibri" panose="020F0502020204030204" pitchFamily="34" charset="0"/>
              </a:rPr>
              <a:t>Only the ground wire</a:t>
            </a:r>
          </a:p>
          <a:p>
            <a:pPr marL="457200" indent="-457200">
              <a:buFont typeface="+mj-lt"/>
              <a:buAutoNum type="alphaUcPeriod"/>
            </a:pPr>
            <a:r>
              <a:rPr lang="en-US" b="0" i="0" u="none" strike="noStrike" baseline="0" dirty="0">
                <a:latin typeface="Calibri" panose="020F0502020204030204" pitchFamily="34" charset="0"/>
              </a:rPr>
              <a:t>All wires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G0B01 (A) Page 9-5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125037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According the National Electrical Code, what is the minimum wire size that may be used safely for wiring with a 20 ampere circuit breaker?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AWG number 20</a:t>
            </a:r>
          </a:p>
          <a:p>
            <a:pPr marL="457200" indent="-457200">
              <a:buFont typeface="+mj-lt"/>
              <a:buAutoNum type="alphaUcPeriod"/>
            </a:pPr>
            <a:r>
              <a:rPr lang="en-US" b="0" i="0" u="none" strike="noStrike" baseline="0" dirty="0">
                <a:latin typeface="Calibri" panose="020F0502020204030204" pitchFamily="34" charset="0"/>
              </a:rPr>
              <a:t>AWG number 16</a:t>
            </a:r>
          </a:p>
          <a:p>
            <a:pPr marL="457200" indent="-457200">
              <a:buFont typeface="+mj-lt"/>
              <a:buAutoNum type="alphaUcPeriod"/>
            </a:pPr>
            <a:r>
              <a:rPr lang="en-US" b="0" i="0" u="none" strike="noStrike" baseline="0" dirty="0">
                <a:latin typeface="Calibri" panose="020F0502020204030204" pitchFamily="34" charset="0"/>
              </a:rPr>
              <a:t>AWG number 12</a:t>
            </a:r>
          </a:p>
          <a:p>
            <a:pPr marL="457200" indent="-457200">
              <a:buFont typeface="+mj-lt"/>
              <a:buAutoNum type="alphaUcPeriod"/>
            </a:pPr>
            <a:r>
              <a:rPr lang="en-US" b="0" i="0" u="none" strike="noStrike" baseline="0" dirty="0">
                <a:latin typeface="Calibri" panose="020F0502020204030204" pitchFamily="34" charset="0"/>
              </a:rPr>
              <a:t>AWG number 8</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G0B02 (C) Page 9-5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932064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conditions will cause a Ground Fault Circuit Interrupter (GFCI) to disconnect the 120 or 240 Volt AC line power to a device?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Current flowing from one or more of the voltage-carrying wires to the neutral wire</a:t>
            </a:r>
          </a:p>
          <a:p>
            <a:pPr marL="457200" indent="-457200">
              <a:buFont typeface="+mj-lt"/>
              <a:buAutoNum type="alphaUcPeriod"/>
            </a:pPr>
            <a:r>
              <a:rPr lang="en-US" b="0" i="0" u="none" strike="noStrike" baseline="0" dirty="0">
                <a:latin typeface="Calibri" panose="020F0502020204030204" pitchFamily="34" charset="0"/>
              </a:rPr>
              <a:t>Current flowing from one or more of the voltage-carrying wires directly to ground</a:t>
            </a:r>
          </a:p>
          <a:p>
            <a:pPr marL="457200" indent="-457200">
              <a:buFont typeface="+mj-lt"/>
              <a:buAutoNum type="alphaUcPeriod"/>
            </a:pPr>
            <a:r>
              <a:rPr lang="en-US" b="0" i="0" u="none" strike="noStrike" baseline="0" dirty="0">
                <a:latin typeface="Calibri" panose="020F0502020204030204" pitchFamily="34" charset="0"/>
              </a:rPr>
              <a:t>Overvoltage on the voltage-carrying wires</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G0B05 (B) Page 9-6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06187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covered by the National Electrical Code?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Acceptable bandwidth limits</a:t>
            </a:r>
          </a:p>
          <a:p>
            <a:pPr marL="457200" indent="-457200">
              <a:buFont typeface="+mj-lt"/>
              <a:buAutoNum type="alphaUcPeriod"/>
            </a:pPr>
            <a:r>
              <a:rPr lang="en-US" b="0" i="0" u="none" strike="noStrike" baseline="0" dirty="0">
                <a:latin typeface="Calibri" panose="020F0502020204030204" pitchFamily="34" charset="0"/>
              </a:rPr>
              <a:t>Acceptable modulation limits</a:t>
            </a:r>
          </a:p>
          <a:p>
            <a:pPr marL="457200" indent="-457200">
              <a:buFont typeface="+mj-lt"/>
              <a:buAutoNum type="alphaUcPeriod"/>
            </a:pPr>
            <a:r>
              <a:rPr lang="en-US" b="0" i="0" u="none" strike="noStrike" baseline="0" dirty="0">
                <a:latin typeface="Calibri" panose="020F0502020204030204" pitchFamily="34" charset="0"/>
              </a:rPr>
              <a:t>Electrical safety inside the ham shack</a:t>
            </a:r>
          </a:p>
          <a:p>
            <a:pPr marL="457200" indent="-457200">
              <a:buFont typeface="+mj-lt"/>
              <a:buAutoNum type="alphaUcPeriod"/>
            </a:pPr>
            <a:r>
              <a:rPr lang="en-US" b="0" i="0" u="none" strike="noStrike" baseline="0" dirty="0">
                <a:latin typeface="Calibri" panose="020F0502020204030204" pitchFamily="34" charset="0"/>
              </a:rPr>
              <a:t>RF exposure limits of the human body</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G0B06 (C) Page 9-4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283188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the purpose of a power supply interlock?</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To prevent unauthorized changes to the circuit that would void the manufacturer’s warranty</a:t>
            </a:r>
          </a:p>
          <a:p>
            <a:pPr marL="457200" indent="-457200">
              <a:buFont typeface="+mj-lt"/>
              <a:buAutoNum type="alphaUcPeriod"/>
            </a:pPr>
            <a:r>
              <a:rPr lang="en-US" b="0" i="0" u="none" strike="noStrike" baseline="0" dirty="0">
                <a:latin typeface="Calibri" panose="020F0502020204030204" pitchFamily="34" charset="0"/>
              </a:rPr>
              <a:t>To shut down the unit if it becomes too hot</a:t>
            </a:r>
          </a:p>
          <a:p>
            <a:pPr marL="457200" indent="-457200">
              <a:buFont typeface="+mj-lt"/>
              <a:buAutoNum type="alphaUcPeriod"/>
            </a:pPr>
            <a:r>
              <a:rPr lang="en-US" b="0" i="0" u="none" strike="noStrike" baseline="0" dirty="0">
                <a:latin typeface="Calibri" panose="020F0502020204030204" pitchFamily="34" charset="0"/>
              </a:rPr>
              <a:t>To ensure that dangerous voltages are removed if the cabinet is opened</a:t>
            </a:r>
          </a:p>
          <a:p>
            <a:pPr marL="457200" indent="-457200">
              <a:buFont typeface="+mj-lt"/>
              <a:buAutoNum type="alphaUcPeriod"/>
            </a:pPr>
            <a:r>
              <a:rPr lang="en-US" b="0" i="0" u="none" strike="noStrike" baseline="0" dirty="0">
                <a:latin typeface="Calibri" panose="020F0502020204030204" pitchFamily="34" charset="0"/>
              </a:rPr>
              <a:t>To shut off the power supply if too much voltage is produced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G0B12 (C) Page 9-6</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17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043744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60630D-F257-2D6C-9866-BF6C508BE27C}"/>
              </a:ext>
            </a:extLst>
          </p:cNvPr>
          <p:cNvSpPr>
            <a:spLocks noGrp="1"/>
          </p:cNvSpPr>
          <p:nvPr>
            <p:ph type="title"/>
          </p:nvPr>
        </p:nvSpPr>
        <p:spPr/>
        <p:txBody>
          <a:bodyPr/>
          <a:lstStyle/>
          <a:p>
            <a:r>
              <a:rPr lang="en-US" dirty="0"/>
              <a:t>Generator Safety</a:t>
            </a:r>
          </a:p>
        </p:txBody>
      </p:sp>
      <p:sp>
        <p:nvSpPr>
          <p:cNvPr id="3" name="Content Placeholder 2">
            <a:extLst>
              <a:ext uri="{FF2B5EF4-FFF2-40B4-BE49-F238E27FC236}">
                <a16:creationId xmlns:a16="http://schemas.microsoft.com/office/drawing/2014/main" id="{B1311B34-3338-7C09-AE84-B5CE1DB6D388}"/>
              </a:ext>
            </a:extLst>
          </p:cNvPr>
          <p:cNvSpPr>
            <a:spLocks noGrp="1"/>
          </p:cNvSpPr>
          <p:nvPr>
            <p:ph idx="1"/>
          </p:nvPr>
        </p:nvSpPr>
        <p:spPr>
          <a:xfrm>
            <a:off x="304800" y="2169994"/>
            <a:ext cx="11300346" cy="4380228"/>
          </a:xfrm>
        </p:spPr>
        <p:txBody>
          <a:bodyPr/>
          <a:lstStyle/>
          <a:p>
            <a:r>
              <a:rPr lang="en-US" sz="2800" dirty="0"/>
              <a:t>Fueling and ventilation problems cause more injuries associated with generators than from any other cause</a:t>
            </a:r>
          </a:p>
          <a:p>
            <a:r>
              <a:rPr lang="en-US" sz="2800" dirty="0"/>
              <a:t>Install generators outdoors</a:t>
            </a:r>
          </a:p>
          <a:p>
            <a:pPr lvl="1"/>
            <a:r>
              <a:rPr lang="en-US" sz="2400" dirty="0"/>
              <a:t>Carbon monoxide (CO) in exhaust can quickly build up to toxic levels</a:t>
            </a:r>
          </a:p>
          <a:p>
            <a:r>
              <a:rPr lang="en-US" sz="2800" dirty="0"/>
              <a:t>When using generators regularly, install CO detector alarms in living and working areas</a:t>
            </a:r>
          </a:p>
          <a:p>
            <a:r>
              <a:rPr lang="en-US" sz="2800" dirty="0"/>
              <a:t>Generator output connected directly to a home’s wiring system must have the ability to disconnect power service from utility lines</a:t>
            </a:r>
          </a:p>
        </p:txBody>
      </p:sp>
    </p:spTree>
    <p:extLst>
      <p:ext uri="{BB962C8B-B14F-4D97-AF65-F5344CB8AC3E}">
        <p14:creationId xmlns:p14="http://schemas.microsoft.com/office/powerpoint/2010/main" val="34726238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9522527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p:txBody>
          <a:bodyPr/>
          <a:lstStyle/>
          <a:p>
            <a:r>
              <a:rPr lang="en-US" dirty="0">
                <a:latin typeface="Calibri" panose="020F0502020204030204" pitchFamily="34" charset="0"/>
              </a:rPr>
              <a:t>General Class License Manual</a:t>
            </a:r>
            <a:br>
              <a:rPr lang="en-US" dirty="0">
                <a:latin typeface="Calibri" panose="020F0502020204030204" pitchFamily="34" charset="0"/>
              </a:rPr>
            </a:br>
            <a:r>
              <a:rPr lang="en-US" dirty="0">
                <a:latin typeface="Calibri" panose="020F0502020204030204" pitchFamily="34" charset="0"/>
              </a:rPr>
              <a:t>and other resources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b="0" i="0" u="none" strike="noStrike" baseline="0" dirty="0">
              <a:latin typeface="Calibri" panose="020F0502020204030204" pitchFamily="34" charset="0"/>
            </a:endParaRPr>
          </a:p>
          <a:p>
            <a:endParaRPr lang="en-US" dirty="0">
              <a:latin typeface="Calibri" panose="020F0502020204030204" pitchFamily="34" charset="0"/>
            </a:endParaRPr>
          </a:p>
          <a:p>
            <a:endPar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endParaRPr>
          </a:p>
          <a:p>
            <a:pPr algn="ctr"/>
            <a:r>
              <a:rPr lang="en-US" altLang="en-US" dirty="0">
                <a:solidFill>
                  <a:srgbClr val="0000FF"/>
                </a:solidFill>
                <a:cs typeface="Gill Sans" pitchFamily="1" charset="0"/>
                <a:hlinkClick r:id="rId2">
                  <a:extLst>
                    <a:ext uri="{A12FA001-AC4F-418D-AE19-62706E023703}">
                      <ahyp:hlinkClr xmlns:ahyp="http://schemas.microsoft.com/office/drawing/2018/hyperlinkcolor" val="tx"/>
                    </a:ext>
                  </a:extLst>
                </a:hlinkClick>
              </a:rPr>
              <a:t>http://www.arrl.org/shop/Licensing-Education-and-Training/</a:t>
            </a:r>
            <a:endParaRPr lang="en-US" altLang="en-US" dirty="0">
              <a:solidFill>
                <a:srgbClr val="0000FF"/>
              </a:solidFill>
              <a:cs typeface="Gill Sans" pitchFamily="1" charset="0"/>
            </a:endParaRPr>
          </a:p>
          <a:p>
            <a:endParaRPr lang="en-US" b="0" i="0" u="none" strike="noStrike" baseline="0" dirty="0">
              <a:latin typeface="Calibri" panose="020F0502020204030204" pitchFamily="34" charset="0"/>
            </a:endParaRPr>
          </a:p>
          <a:p>
            <a:endParaRPr lang="en-US" b="0" i="0" u="none" strike="noStrike" baseline="0" dirty="0">
              <a:latin typeface="Calibri" panose="020F0502020204030204" pitchFamily="34" charset="0"/>
            </a:endParaRPr>
          </a:p>
        </p:txBody>
      </p:sp>
      <p:pic>
        <p:nvPicPr>
          <p:cNvPr id="1028" name="Picture 4" descr="ARRL General Class License Manual 9th Edition">
            <a:extLst>
              <a:ext uri="{FF2B5EF4-FFF2-40B4-BE49-F238E27FC236}">
                <a16:creationId xmlns:a16="http://schemas.microsoft.com/office/drawing/2014/main" id="{17508675-386E-496F-A47C-1AB33E92378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11208" y="2743200"/>
            <a:ext cx="1896534" cy="2438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22143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a primary reason for not placing a gasoline-fueled generator inside an occupied area?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Danger of carbon monoxide poisoning</a:t>
            </a:r>
          </a:p>
          <a:p>
            <a:pPr marL="457200" indent="-457200">
              <a:buFont typeface="+mj-lt"/>
              <a:buAutoNum type="alphaUcPeriod"/>
            </a:pPr>
            <a:r>
              <a:rPr lang="en-US" b="0" i="0" u="none" strike="noStrike" baseline="0" dirty="0">
                <a:latin typeface="Calibri" panose="020F0502020204030204" pitchFamily="34" charset="0"/>
              </a:rPr>
              <a:t>Danger of engine over torque</a:t>
            </a:r>
          </a:p>
          <a:p>
            <a:pPr marL="457200" indent="-457200">
              <a:buFont typeface="+mj-lt"/>
              <a:buAutoNum type="alphaUcPeriod"/>
            </a:pPr>
            <a:r>
              <a:rPr lang="en-US" b="0" i="0" u="none" strike="noStrike" baseline="0" dirty="0">
                <a:latin typeface="Calibri" panose="020F0502020204030204" pitchFamily="34" charset="0"/>
              </a:rPr>
              <a:t>Lack of oxygen for adequate combustion</a:t>
            </a:r>
          </a:p>
          <a:p>
            <a:pPr marL="457200" indent="-457200">
              <a:buFont typeface="+mj-lt"/>
              <a:buAutoNum type="alphaUcPeriod"/>
            </a:pPr>
            <a:r>
              <a:rPr lang="en-US" b="0" i="0" u="none" strike="noStrike" baseline="0" dirty="0">
                <a:latin typeface="Calibri" panose="020F0502020204030204" pitchFamily="34" charset="0"/>
              </a:rPr>
              <a:t>Lack of nitrogen for adequate combustion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G0B04 (A) Page 9-7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290462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true of an emergency generator installation?</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generator should be located in a well-ventilated area</a:t>
            </a:r>
          </a:p>
          <a:p>
            <a:pPr marL="457200" indent="-457200">
              <a:buFont typeface="+mj-lt"/>
              <a:buAutoNum type="alphaUcPeriod"/>
            </a:pPr>
            <a:r>
              <a:rPr lang="en-US" b="0" i="0" u="none" strike="noStrike" baseline="0" dirty="0">
                <a:latin typeface="Calibri" panose="020F0502020204030204" pitchFamily="34" charset="0"/>
              </a:rPr>
              <a:t>The generator must be insulated from ground</a:t>
            </a:r>
          </a:p>
          <a:p>
            <a:pPr marL="457200" indent="-457200">
              <a:buFont typeface="+mj-lt"/>
              <a:buAutoNum type="alphaUcPeriod"/>
            </a:pPr>
            <a:r>
              <a:rPr lang="en-US" b="0" i="0" u="none" strike="noStrike" baseline="0" dirty="0">
                <a:latin typeface="Calibri" panose="020F0502020204030204" pitchFamily="34" charset="0"/>
              </a:rPr>
              <a:t>Fuel should be stored near the generator for rapid refueling in case of an emergency</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G0B09 (A) Page 9-7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367603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must you do when powering your house from an emergency generator?</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Disconnect the incoming utility power feed</a:t>
            </a:r>
          </a:p>
          <a:p>
            <a:pPr marL="457200" indent="-457200">
              <a:buFont typeface="+mj-lt"/>
              <a:buAutoNum type="alphaUcPeriod"/>
            </a:pPr>
            <a:r>
              <a:rPr lang="en-US" b="0" i="0" u="none" strike="noStrike" baseline="0" dirty="0">
                <a:latin typeface="Calibri" panose="020F0502020204030204" pitchFamily="34" charset="0"/>
              </a:rPr>
              <a:t>Insure that the generator is not grounded</a:t>
            </a:r>
          </a:p>
          <a:p>
            <a:pPr marL="457200" indent="-457200">
              <a:buFont typeface="+mj-lt"/>
              <a:buAutoNum type="alphaUcPeriod"/>
            </a:pPr>
            <a:r>
              <a:rPr lang="en-US" b="0" i="0" u="none" strike="noStrike" baseline="0" dirty="0">
                <a:latin typeface="Calibri" panose="020F0502020204030204" pitchFamily="34" charset="0"/>
              </a:rPr>
              <a:t>Insure that all lightning grounds are disconnected</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G0B13 (A) Page 9-7</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6874802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7AA207-195C-AD60-7D33-3F803F2B4ED3}"/>
              </a:ext>
            </a:extLst>
          </p:cNvPr>
          <p:cNvSpPr>
            <a:spLocks noGrp="1"/>
          </p:cNvSpPr>
          <p:nvPr>
            <p:ph type="title"/>
          </p:nvPr>
        </p:nvSpPr>
        <p:spPr>
          <a:xfrm>
            <a:off x="586854" y="1295399"/>
            <a:ext cx="10972800" cy="762001"/>
          </a:xfrm>
        </p:spPr>
        <p:txBody>
          <a:bodyPr/>
          <a:lstStyle/>
          <a:p>
            <a:r>
              <a:rPr lang="en-US" dirty="0"/>
              <a:t>Lightning</a:t>
            </a:r>
          </a:p>
        </p:txBody>
      </p:sp>
      <p:sp>
        <p:nvSpPr>
          <p:cNvPr id="3" name="Content Placeholder 2">
            <a:extLst>
              <a:ext uri="{FF2B5EF4-FFF2-40B4-BE49-F238E27FC236}">
                <a16:creationId xmlns:a16="http://schemas.microsoft.com/office/drawing/2014/main" id="{7D6FFA78-ED81-435D-819F-8154C14426F6}"/>
              </a:ext>
            </a:extLst>
          </p:cNvPr>
          <p:cNvSpPr>
            <a:spLocks noGrp="1"/>
          </p:cNvSpPr>
          <p:nvPr>
            <p:ph idx="1"/>
          </p:nvPr>
        </p:nvSpPr>
        <p:spPr>
          <a:xfrm>
            <a:off x="304800" y="2057400"/>
            <a:ext cx="11582400" cy="4286761"/>
          </a:xfrm>
        </p:spPr>
        <p:txBody>
          <a:bodyPr/>
          <a:lstStyle/>
          <a:p>
            <a:r>
              <a:rPr lang="en-US" sz="2300" dirty="0"/>
              <a:t>Lightning protection goals: Provide fire prevention and reduce or prevent electrical damage to equipment</a:t>
            </a:r>
          </a:p>
          <a:p>
            <a:r>
              <a:rPr lang="en-US" sz="2300" dirty="0"/>
              <a:t>A metal entry panel where signal and control cables enter the house is a good place to provide a lightning ground</a:t>
            </a:r>
          </a:p>
          <a:p>
            <a:pPr lvl="1"/>
            <a:r>
              <a:rPr lang="en-US" sz="2000" dirty="0"/>
              <a:t>Panel should be grounded to a nearby ground rod</a:t>
            </a:r>
          </a:p>
          <a:p>
            <a:r>
              <a:rPr lang="en-US" sz="2300" dirty="0"/>
              <a:t>Towers should be grounded with separate 8-foot ground rods for each tower leg</a:t>
            </a:r>
          </a:p>
          <a:p>
            <a:r>
              <a:rPr lang="en-US" sz="2300" dirty="0"/>
              <a:t>Grounding wires and straps should be as short and direct as possible</a:t>
            </a:r>
          </a:p>
          <a:p>
            <a:r>
              <a:rPr lang="en-US" sz="2300" dirty="0"/>
              <a:t>All towers, masts and antenna mounts should be grounded</a:t>
            </a:r>
          </a:p>
          <a:p>
            <a:r>
              <a:rPr lang="en-US" sz="2300" dirty="0"/>
              <a:t>Lightning grounds should be bonded to other safety grounds</a:t>
            </a:r>
          </a:p>
          <a:p>
            <a:r>
              <a:rPr lang="en-US" sz="2300" dirty="0"/>
              <a:t>Do not solder connections since solder joints would likely melt and be destroyed if hit with a lightning-sized current</a:t>
            </a:r>
          </a:p>
        </p:txBody>
      </p:sp>
    </p:spTree>
    <p:extLst>
      <p:ext uri="{BB962C8B-B14F-4D97-AF65-F5344CB8AC3E}">
        <p14:creationId xmlns:p14="http://schemas.microsoft.com/office/powerpoint/2010/main" val="39520004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grpId="0" nodeType="click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15978973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Why should soldered joints not be used with the wires that connect the base of a tower to a system of ground rods?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resistance of solder is too high</a:t>
            </a:r>
          </a:p>
          <a:p>
            <a:pPr marL="457200" indent="-457200">
              <a:buFont typeface="+mj-lt"/>
              <a:buAutoNum type="alphaUcPeriod"/>
            </a:pPr>
            <a:r>
              <a:rPr lang="en-US" b="0" i="0" u="none" strike="noStrike" baseline="0" dirty="0">
                <a:latin typeface="Calibri" panose="020F0502020204030204" pitchFamily="34" charset="0"/>
              </a:rPr>
              <a:t>Solder flux will prevent a low conductivity connection</a:t>
            </a:r>
          </a:p>
          <a:p>
            <a:pPr marL="457200" indent="-457200">
              <a:buFont typeface="+mj-lt"/>
              <a:buAutoNum type="alphaUcPeriod"/>
            </a:pPr>
            <a:r>
              <a:rPr lang="en-US" b="0" i="0" u="none" strike="noStrike" baseline="0" dirty="0">
                <a:latin typeface="Calibri" panose="020F0502020204030204" pitchFamily="34" charset="0"/>
              </a:rPr>
              <a:t>Solder has too high a dielectric constant to provide adequate lightning protection</a:t>
            </a:r>
          </a:p>
          <a:p>
            <a:pPr marL="457200" indent="-457200">
              <a:buFont typeface="+mj-lt"/>
              <a:buAutoNum type="alphaUcPeriod"/>
            </a:pPr>
            <a:r>
              <a:rPr lang="en-US" b="0" i="0" u="none" strike="noStrike" baseline="0" dirty="0">
                <a:latin typeface="Calibri" panose="020F0502020204030204" pitchFamily="34" charset="0"/>
              </a:rPr>
              <a:t>A soldered joint will likely be destroyed by the heat of a lightning strike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G4C07 (D) Page 9-8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800508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is good practice for lightning protection grounds?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They must be bonded to all buried water and gas lines</a:t>
            </a:r>
          </a:p>
          <a:p>
            <a:pPr marL="457200" indent="-457200">
              <a:buFont typeface="+mj-lt"/>
              <a:buAutoNum type="alphaUcPeriod"/>
            </a:pPr>
            <a:r>
              <a:rPr lang="en-US" b="0" i="0" u="none" strike="noStrike" baseline="0" dirty="0">
                <a:latin typeface="Calibri" panose="020F0502020204030204" pitchFamily="34" charset="0"/>
              </a:rPr>
              <a:t>Bends in ground wires must be made as close as possible to a right angle</a:t>
            </a:r>
          </a:p>
          <a:p>
            <a:pPr marL="457200" indent="-457200">
              <a:buFont typeface="+mj-lt"/>
              <a:buAutoNum type="alphaUcPeriod"/>
            </a:pPr>
            <a:r>
              <a:rPr lang="en-US" b="0" i="0" u="none" strike="noStrike" baseline="0" dirty="0">
                <a:latin typeface="Calibri" panose="020F0502020204030204" pitchFamily="34" charset="0"/>
              </a:rPr>
              <a:t>Lightning grounds must be connected to all ungrounded wiring</a:t>
            </a:r>
          </a:p>
          <a:p>
            <a:pPr marL="457200" indent="-457200">
              <a:buFont typeface="+mj-lt"/>
              <a:buAutoNum type="alphaUcPeriod"/>
            </a:pPr>
            <a:r>
              <a:rPr lang="en-US" b="0" i="0" u="none" strike="noStrike" baseline="0" dirty="0">
                <a:latin typeface="Calibri" panose="020F0502020204030204" pitchFamily="34" charset="0"/>
              </a:rPr>
              <a:t>They must be bonded together with all other grounds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G0B11 (D) Page 9-8</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26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3420980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175B36-71F9-6C8B-36AC-A846E19C6CEA}"/>
              </a:ext>
            </a:extLst>
          </p:cNvPr>
          <p:cNvSpPr>
            <a:spLocks noGrp="1"/>
          </p:cNvSpPr>
          <p:nvPr>
            <p:ph type="title"/>
          </p:nvPr>
        </p:nvSpPr>
        <p:spPr/>
        <p:txBody>
          <a:bodyPr/>
          <a:lstStyle/>
          <a:p>
            <a:r>
              <a:rPr lang="en-US" dirty="0"/>
              <a:t>RF Exposure</a:t>
            </a:r>
          </a:p>
        </p:txBody>
      </p:sp>
      <p:sp>
        <p:nvSpPr>
          <p:cNvPr id="3" name="Content Placeholder 2">
            <a:extLst>
              <a:ext uri="{FF2B5EF4-FFF2-40B4-BE49-F238E27FC236}">
                <a16:creationId xmlns:a16="http://schemas.microsoft.com/office/drawing/2014/main" id="{AF2FB551-7033-C7BA-AFC6-11E045067329}"/>
              </a:ext>
            </a:extLst>
          </p:cNvPr>
          <p:cNvSpPr>
            <a:spLocks noGrp="1"/>
          </p:cNvSpPr>
          <p:nvPr>
            <p:ph idx="1"/>
          </p:nvPr>
        </p:nvSpPr>
        <p:spPr>
          <a:xfrm>
            <a:off x="381000" y="2362200"/>
            <a:ext cx="11430000" cy="4188022"/>
          </a:xfrm>
        </p:spPr>
        <p:txBody>
          <a:bodyPr/>
          <a:lstStyle/>
          <a:p>
            <a:r>
              <a:rPr lang="en-US" dirty="0"/>
              <a:t>At high power levels, for some frequencies, the amount of energy that the body absorbs can be a problem</a:t>
            </a:r>
          </a:p>
          <a:p>
            <a:r>
              <a:rPr lang="en-US" dirty="0"/>
              <a:t>The </a:t>
            </a:r>
            <a:r>
              <a:rPr lang="en-US" i="1" dirty="0">
                <a:solidFill>
                  <a:srgbClr val="C00000"/>
                </a:solidFill>
              </a:rPr>
              <a:t>maximum permissible exposure </a:t>
            </a:r>
            <a:r>
              <a:rPr lang="en-US" dirty="0"/>
              <a:t>(MPE): Maximum intensity of RF radiation to which a human being may be exposed</a:t>
            </a:r>
          </a:p>
          <a:p>
            <a:r>
              <a:rPr lang="en-US" dirty="0"/>
              <a:t>Factors to consider when estimating MPE: power level or density, frequency, average exposure time, and duty cycle of the transmission (</a:t>
            </a:r>
            <a:r>
              <a:rPr lang="en-US" i="1" dirty="0">
                <a:solidFill>
                  <a:srgbClr val="C00000"/>
                </a:solidFill>
              </a:rPr>
              <a:t>power density </a:t>
            </a:r>
            <a:r>
              <a:rPr lang="en-US" dirty="0"/>
              <a:t>&amp; </a:t>
            </a:r>
            <a:r>
              <a:rPr lang="en-US" i="1" dirty="0">
                <a:solidFill>
                  <a:srgbClr val="C00000"/>
                </a:solidFill>
              </a:rPr>
              <a:t>frequency</a:t>
            </a:r>
            <a:r>
              <a:rPr lang="en-US" dirty="0"/>
              <a:t> are primary ones)</a:t>
            </a:r>
          </a:p>
        </p:txBody>
      </p:sp>
    </p:spTree>
    <p:extLst>
      <p:ext uri="{BB962C8B-B14F-4D97-AF65-F5344CB8AC3E}">
        <p14:creationId xmlns:p14="http://schemas.microsoft.com/office/powerpoint/2010/main" val="3662350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C8A09-F5F6-4DED-C025-0BCEF1826D17}"/>
              </a:ext>
            </a:extLst>
          </p:cNvPr>
          <p:cNvSpPr>
            <a:spLocks noGrp="1"/>
          </p:cNvSpPr>
          <p:nvPr>
            <p:ph type="title"/>
          </p:nvPr>
        </p:nvSpPr>
        <p:spPr/>
        <p:txBody>
          <a:bodyPr/>
          <a:lstStyle/>
          <a:p>
            <a:r>
              <a:rPr lang="en-US" dirty="0"/>
              <a:t>Power Density</a:t>
            </a:r>
          </a:p>
        </p:txBody>
      </p:sp>
      <p:sp>
        <p:nvSpPr>
          <p:cNvPr id="3" name="Content Placeholder 2">
            <a:extLst>
              <a:ext uri="{FF2B5EF4-FFF2-40B4-BE49-F238E27FC236}">
                <a16:creationId xmlns:a16="http://schemas.microsoft.com/office/drawing/2014/main" id="{C9650B4C-F975-1024-8E60-210E38C79F79}"/>
              </a:ext>
            </a:extLst>
          </p:cNvPr>
          <p:cNvSpPr>
            <a:spLocks noGrp="1"/>
          </p:cNvSpPr>
          <p:nvPr>
            <p:ph idx="1"/>
          </p:nvPr>
        </p:nvSpPr>
        <p:spPr>
          <a:xfrm>
            <a:off x="609600" y="2169994"/>
            <a:ext cx="10972800" cy="4380228"/>
          </a:xfrm>
        </p:spPr>
        <p:txBody>
          <a:bodyPr/>
          <a:lstStyle/>
          <a:p>
            <a:r>
              <a:rPr lang="en-US" sz="2800" dirty="0"/>
              <a:t>Heating from exposure to RF signals is caused by the body tissue absorbing RF energy</a:t>
            </a:r>
          </a:p>
          <a:p>
            <a:r>
              <a:rPr lang="en-US" sz="2800" dirty="0"/>
              <a:t>Measured in mW/cm</a:t>
            </a:r>
            <a:r>
              <a:rPr lang="en-US" sz="2800" baseline="30000" dirty="0"/>
              <a:t>2</a:t>
            </a:r>
            <a:r>
              <a:rPr lang="en-US" sz="2800" dirty="0"/>
              <a:t> (milliwatts per square centimeter)</a:t>
            </a:r>
          </a:p>
          <a:p>
            <a:r>
              <a:rPr lang="en-US" sz="2800" dirty="0"/>
              <a:t>RF field strengths can be measured in V/m and A/m, (mW/cm</a:t>
            </a:r>
            <a:r>
              <a:rPr lang="en-US" sz="2800" baseline="30000" dirty="0"/>
              <a:t>2</a:t>
            </a:r>
            <a:r>
              <a:rPr lang="en-US" sz="2800" dirty="0"/>
              <a:t> is the most useful for amateur requirements)</a:t>
            </a:r>
          </a:p>
          <a:p>
            <a:r>
              <a:rPr lang="en-US" sz="2800" dirty="0"/>
              <a:t>Power density is highest near antennas and in the directions in which antennas have the most gain</a:t>
            </a:r>
          </a:p>
          <a:p>
            <a:r>
              <a:rPr lang="en-US" sz="2800" dirty="0"/>
              <a:t>Decreasing transmitter power and increasing distance from an antenna lowers power density (lowers RF energy)</a:t>
            </a:r>
          </a:p>
        </p:txBody>
      </p:sp>
    </p:spTree>
    <p:extLst>
      <p:ext uri="{BB962C8B-B14F-4D97-AF65-F5344CB8AC3E}">
        <p14:creationId xmlns:p14="http://schemas.microsoft.com/office/powerpoint/2010/main" val="1591565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E59DC6-5598-290D-68D6-142100C25F10}"/>
              </a:ext>
            </a:extLst>
          </p:cNvPr>
          <p:cNvSpPr>
            <a:spLocks noGrp="1"/>
          </p:cNvSpPr>
          <p:nvPr>
            <p:ph type="title"/>
          </p:nvPr>
        </p:nvSpPr>
        <p:spPr/>
        <p:txBody>
          <a:bodyPr/>
          <a:lstStyle/>
          <a:p>
            <a:r>
              <a:rPr lang="en-US" dirty="0"/>
              <a:t>Absorption and Limits</a:t>
            </a:r>
          </a:p>
        </p:txBody>
      </p:sp>
      <p:sp>
        <p:nvSpPr>
          <p:cNvPr id="3" name="Content Placeholder 2">
            <a:extLst>
              <a:ext uri="{FF2B5EF4-FFF2-40B4-BE49-F238E27FC236}">
                <a16:creationId xmlns:a16="http://schemas.microsoft.com/office/drawing/2014/main" id="{0CFC1576-7D94-D1CA-178E-A7A0DB44A470}"/>
              </a:ext>
            </a:extLst>
          </p:cNvPr>
          <p:cNvSpPr>
            <a:spLocks noGrp="1"/>
          </p:cNvSpPr>
          <p:nvPr>
            <p:ph idx="1"/>
          </p:nvPr>
        </p:nvSpPr>
        <p:spPr>
          <a:xfrm>
            <a:off x="609600" y="2169994"/>
            <a:ext cx="10972800" cy="4380228"/>
          </a:xfrm>
        </p:spPr>
        <p:txBody>
          <a:bodyPr/>
          <a:lstStyle/>
          <a:p>
            <a:r>
              <a:rPr lang="en-US" sz="2800" dirty="0"/>
              <a:t>SAR (</a:t>
            </a:r>
            <a:r>
              <a:rPr lang="en-US" sz="2800" i="1" dirty="0">
                <a:solidFill>
                  <a:srgbClr val="C00000"/>
                </a:solidFill>
              </a:rPr>
              <a:t>specific absorption rate</a:t>
            </a:r>
            <a:r>
              <a:rPr lang="en-US" sz="2800" dirty="0"/>
              <a:t>): Rate at which energy is absorbed from the power to which the body is exposed</a:t>
            </a:r>
          </a:p>
          <a:p>
            <a:pPr lvl="1"/>
            <a:r>
              <a:rPr lang="en-US" sz="2400" dirty="0"/>
              <a:t>Best measure of RF exposure</a:t>
            </a:r>
          </a:p>
          <a:p>
            <a:pPr lvl="1"/>
            <a:r>
              <a:rPr lang="en-US" sz="2400" dirty="0"/>
              <a:t>Varies with frequency, power density, average amount of exposure, and duty cycle of transmission</a:t>
            </a:r>
          </a:p>
          <a:p>
            <a:pPr lvl="1"/>
            <a:r>
              <a:rPr lang="en-US" sz="2400" dirty="0"/>
              <a:t>Depends on frequency and size of the body or body part affected; highest where the body and body parts are naturally resonant</a:t>
            </a:r>
          </a:p>
          <a:p>
            <a:r>
              <a:rPr lang="en-US" sz="2800" dirty="0"/>
              <a:t>Safe levels of SAR based on demonstrated hazards have been established for by the FCC in the form of maximum permissible exposure (MPE) limits</a:t>
            </a:r>
          </a:p>
        </p:txBody>
      </p:sp>
    </p:spTree>
    <p:extLst>
      <p:ext uri="{BB962C8B-B14F-4D97-AF65-F5344CB8AC3E}">
        <p14:creationId xmlns:p14="http://schemas.microsoft.com/office/powerpoint/2010/main" val="1635833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75D46-717A-4475-8C4A-E718F8B32751}"/>
              </a:ext>
            </a:extLst>
          </p:cNvPr>
          <p:cNvSpPr>
            <a:spLocks noGrp="1"/>
          </p:cNvSpPr>
          <p:nvPr>
            <p:ph type="title"/>
          </p:nvPr>
        </p:nvSpPr>
        <p:spPr>
          <a:xfrm>
            <a:off x="609600" y="1828800"/>
            <a:ext cx="10972800" cy="4495800"/>
          </a:xfrm>
        </p:spPr>
        <p:txBody>
          <a:bodyPr/>
          <a:lstStyle/>
          <a:p>
            <a:r>
              <a:rPr lang="en-US" dirty="0"/>
              <a:t>Module 9</a:t>
            </a:r>
            <a:br>
              <a:rPr lang="en-US" dirty="0"/>
            </a:br>
            <a:br>
              <a:rPr lang="en-US" sz="3800" dirty="0"/>
            </a:br>
            <a:r>
              <a:rPr lang="en-US" dirty="0"/>
              <a:t>ARRL General Class</a:t>
            </a:r>
            <a:br>
              <a:rPr lang="en-US" dirty="0"/>
            </a:br>
            <a:r>
              <a:rPr lang="en-US" dirty="0"/>
              <a:t>Chapter 9 – Electrical and RF Safety</a:t>
            </a:r>
            <a:br>
              <a:rPr lang="en-US" dirty="0"/>
            </a:br>
            <a:r>
              <a:rPr lang="en-US" dirty="0"/>
              <a:t>(9.1, 9.2, 9.3)</a:t>
            </a:r>
            <a:br>
              <a:rPr lang="en-US" dirty="0"/>
            </a:br>
            <a:br>
              <a:rPr lang="en-US" sz="3200" dirty="0"/>
            </a:br>
            <a:r>
              <a:rPr lang="en-US" sz="3200" dirty="0"/>
              <a:t>Electrical Safety, RF Exposure, Outdoor Safety</a:t>
            </a:r>
            <a:br>
              <a:rPr lang="en-US" dirty="0"/>
            </a:br>
            <a:endParaRPr lang="en-US" dirty="0"/>
          </a:p>
        </p:txBody>
      </p:sp>
    </p:spTree>
    <p:extLst>
      <p:ext uri="{BB962C8B-B14F-4D97-AF65-F5344CB8AC3E}">
        <p14:creationId xmlns:p14="http://schemas.microsoft.com/office/powerpoint/2010/main" val="338228223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7F0EBA-F954-A5A9-34D6-F5EB6F978992}"/>
              </a:ext>
            </a:extLst>
          </p:cNvPr>
          <p:cNvSpPr>
            <a:spLocks noGrp="1"/>
          </p:cNvSpPr>
          <p:nvPr>
            <p:ph type="title"/>
          </p:nvPr>
        </p:nvSpPr>
        <p:spPr>
          <a:xfrm>
            <a:off x="13855" y="1219200"/>
            <a:ext cx="1775346" cy="874595"/>
          </a:xfrm>
        </p:spPr>
        <p:txBody>
          <a:bodyPr/>
          <a:lstStyle/>
          <a:p>
            <a:r>
              <a:rPr lang="en-US" dirty="0"/>
              <a:t>Fig 9.9</a:t>
            </a:r>
          </a:p>
        </p:txBody>
      </p:sp>
      <p:pic>
        <p:nvPicPr>
          <p:cNvPr id="3" name="Picture 5" descr="ARRL0047">
            <a:extLst>
              <a:ext uri="{FF2B5EF4-FFF2-40B4-BE49-F238E27FC236}">
                <a16:creationId xmlns:a16="http://schemas.microsoft.com/office/drawing/2014/main" id="{B551DE12-0417-17BD-1C93-B5B2A865F9F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7108" y="798068"/>
            <a:ext cx="7289800" cy="5467350"/>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F0A4D74-A15D-1882-B121-48A3C3642373}"/>
              </a:ext>
            </a:extLst>
          </p:cNvPr>
          <p:cNvSpPr txBox="1"/>
          <p:nvPr/>
        </p:nvSpPr>
        <p:spPr>
          <a:xfrm>
            <a:off x="85092" y="1905506"/>
            <a:ext cx="4410708" cy="3046988"/>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Maximum Permissible Exposure</a:t>
            </a:r>
          </a:p>
          <a:p>
            <a:r>
              <a:rPr lang="en-US" sz="2400" dirty="0">
                <a:latin typeface="Calibri" panose="020F0502020204030204" pitchFamily="34" charset="0"/>
                <a:cs typeface="Calibri" panose="020F0502020204030204" pitchFamily="34" charset="0"/>
              </a:rPr>
              <a:t>(MPE) limits vary with frequency because the body responds differently to energy at different frequencies. The controlled and uncontrolled limits refer to the environment in which people are exposed to the RF energy.</a:t>
            </a:r>
          </a:p>
        </p:txBody>
      </p:sp>
      <p:sp>
        <p:nvSpPr>
          <p:cNvPr id="5" name="TextBox 4">
            <a:extLst>
              <a:ext uri="{FF2B5EF4-FFF2-40B4-BE49-F238E27FC236}">
                <a16:creationId xmlns:a16="http://schemas.microsoft.com/office/drawing/2014/main" id="{FC3C3EA9-EAF4-483D-2E4B-55CF4B0D601D}"/>
              </a:ext>
            </a:extLst>
          </p:cNvPr>
          <p:cNvSpPr txBox="1"/>
          <p:nvPr/>
        </p:nvSpPr>
        <p:spPr>
          <a:xfrm>
            <a:off x="85092" y="4952494"/>
            <a:ext cx="4267200" cy="1384995"/>
          </a:xfrm>
          <a:prstGeom prst="rect">
            <a:avLst/>
          </a:prstGeom>
          <a:noFill/>
        </p:spPr>
        <p:txBody>
          <a:bodyPr wrap="square" rtlCol="0">
            <a:spAutoFit/>
          </a:bodyPr>
          <a:lstStyle/>
          <a:p>
            <a:r>
              <a:rPr lang="en-US" sz="2100" dirty="0">
                <a:solidFill>
                  <a:srgbClr val="C00000"/>
                </a:solidFill>
                <a:latin typeface="Calibri" panose="020F0502020204030204" pitchFamily="34" charset="0"/>
                <a:cs typeface="Calibri" panose="020F0502020204030204" pitchFamily="34" charset="0"/>
              </a:rPr>
              <a:t>These take into account the variations in the body’s sensitivity to RF energy at different frequencies. Also see Table 9.3 (next slide).</a:t>
            </a:r>
          </a:p>
        </p:txBody>
      </p:sp>
    </p:spTree>
    <p:extLst>
      <p:ext uri="{BB962C8B-B14F-4D97-AF65-F5344CB8AC3E}">
        <p14:creationId xmlns:p14="http://schemas.microsoft.com/office/powerpoint/2010/main" val="4172926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0E5678-5FCA-8CF8-9F73-5E6691267F20}"/>
              </a:ext>
            </a:extLst>
          </p:cNvPr>
          <p:cNvSpPr>
            <a:spLocks noGrp="1"/>
          </p:cNvSpPr>
          <p:nvPr>
            <p:ph type="title"/>
          </p:nvPr>
        </p:nvSpPr>
        <p:spPr/>
        <p:txBody>
          <a:bodyPr/>
          <a:lstStyle/>
          <a:p>
            <a:r>
              <a:rPr lang="fr-FR" dirty="0"/>
              <a:t>Table 9.3</a:t>
            </a:r>
            <a:br>
              <a:rPr lang="fr-FR" dirty="0"/>
            </a:br>
            <a:r>
              <a:rPr lang="fr-FR" dirty="0"/>
              <a:t>Maximum Permissible Exposure (MPE) Limits</a:t>
            </a:r>
            <a:endParaRPr lang="en-US" dirty="0"/>
          </a:p>
        </p:txBody>
      </p:sp>
      <p:pic>
        <p:nvPicPr>
          <p:cNvPr id="4" name="Picture 3">
            <a:extLst>
              <a:ext uri="{FF2B5EF4-FFF2-40B4-BE49-F238E27FC236}">
                <a16:creationId xmlns:a16="http://schemas.microsoft.com/office/drawing/2014/main" id="{31206E57-6B93-E517-D2FE-3FD5F4EC61C4}"/>
              </a:ext>
            </a:extLst>
          </p:cNvPr>
          <p:cNvPicPr>
            <a:picLocks noChangeAspect="1"/>
          </p:cNvPicPr>
          <p:nvPr/>
        </p:nvPicPr>
        <p:blipFill>
          <a:blip r:embed="rId2"/>
          <a:stretch>
            <a:fillRect/>
          </a:stretch>
        </p:blipFill>
        <p:spPr>
          <a:xfrm>
            <a:off x="184952" y="2895600"/>
            <a:ext cx="11822095" cy="3250357"/>
          </a:xfrm>
          <a:prstGeom prst="rect">
            <a:avLst/>
          </a:prstGeom>
          <a:ln>
            <a:solidFill>
              <a:schemeClr val="tx1"/>
            </a:solidFill>
          </a:ln>
        </p:spPr>
      </p:pic>
    </p:spTree>
    <p:extLst>
      <p:ext uri="{BB962C8B-B14F-4D97-AF65-F5344CB8AC3E}">
        <p14:creationId xmlns:p14="http://schemas.microsoft.com/office/powerpoint/2010/main" val="24118249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A7E731-6AC1-9CF5-515B-8351E261ED6D}"/>
              </a:ext>
            </a:extLst>
          </p:cNvPr>
          <p:cNvSpPr>
            <a:spLocks noGrp="1"/>
          </p:cNvSpPr>
          <p:nvPr>
            <p:ph type="title"/>
          </p:nvPr>
        </p:nvSpPr>
        <p:spPr/>
        <p:txBody>
          <a:bodyPr/>
          <a:lstStyle/>
          <a:p>
            <a:r>
              <a:rPr lang="en-US" sz="3800" dirty="0"/>
              <a:t>Duty Cycle &amp; Controlled/Uncontrolled Environments</a:t>
            </a:r>
          </a:p>
        </p:txBody>
      </p:sp>
      <p:sp>
        <p:nvSpPr>
          <p:cNvPr id="3" name="Content Placeholder 2">
            <a:extLst>
              <a:ext uri="{FF2B5EF4-FFF2-40B4-BE49-F238E27FC236}">
                <a16:creationId xmlns:a16="http://schemas.microsoft.com/office/drawing/2014/main" id="{2347F751-AB41-C2CF-F735-3920E426EAC4}"/>
              </a:ext>
            </a:extLst>
          </p:cNvPr>
          <p:cNvSpPr>
            <a:spLocks noGrp="1"/>
          </p:cNvSpPr>
          <p:nvPr>
            <p:ph idx="1"/>
          </p:nvPr>
        </p:nvSpPr>
        <p:spPr>
          <a:xfrm>
            <a:off x="457200" y="2169994"/>
            <a:ext cx="11277600" cy="4380228"/>
          </a:xfrm>
        </p:spPr>
        <p:txBody>
          <a:bodyPr/>
          <a:lstStyle/>
          <a:p>
            <a:r>
              <a:rPr lang="en-US" sz="2800" dirty="0"/>
              <a:t>Exposure to RF energy is averaged over fixed time intervals</a:t>
            </a:r>
          </a:p>
          <a:p>
            <a:r>
              <a:rPr lang="en-US" sz="2800" dirty="0"/>
              <a:t>Time-averaging evaluates total RF exposure over a fixed time interval</a:t>
            </a:r>
          </a:p>
          <a:p>
            <a:r>
              <a:rPr lang="en-US" sz="2800" dirty="0"/>
              <a:t>Two types of averaging periods: Controlled &amp; uncontrolled</a:t>
            </a:r>
          </a:p>
          <a:p>
            <a:r>
              <a:rPr lang="en-US" sz="2800" dirty="0"/>
              <a:t>Controlled = You’re aware of your exposure and are expected to take reasonable steps to minimize</a:t>
            </a:r>
          </a:p>
          <a:p>
            <a:r>
              <a:rPr lang="en-US" sz="2800" dirty="0"/>
              <a:t>Controlled Environment Examples: Transmitting facilities, near antennas</a:t>
            </a:r>
          </a:p>
          <a:p>
            <a:r>
              <a:rPr lang="en-US" sz="2800" dirty="0"/>
              <a:t>Uncontrolled environments: General public has access</a:t>
            </a:r>
          </a:p>
          <a:p>
            <a:pPr lvl="1"/>
            <a:r>
              <a:rPr lang="en-US" sz="2400" dirty="0"/>
              <a:t>People in uncontrolled environments are not aware of their exposure, but are much less likely to receive continuous exposure</a:t>
            </a:r>
          </a:p>
        </p:txBody>
      </p:sp>
    </p:spTree>
    <p:extLst>
      <p:ext uri="{BB962C8B-B14F-4D97-AF65-F5344CB8AC3E}">
        <p14:creationId xmlns:p14="http://schemas.microsoft.com/office/powerpoint/2010/main" val="2905735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9" presetID="2" presetClass="entr" presetSubtype="4" fill="hold" grpId="0"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 calcmode="lin" valueType="num">
                                      <p:cBhvr additive="base">
                                        <p:cTn id="41"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9D999-32BF-6C19-3D8F-6ADD4542BF77}"/>
              </a:ext>
            </a:extLst>
          </p:cNvPr>
          <p:cNvSpPr>
            <a:spLocks noGrp="1"/>
          </p:cNvSpPr>
          <p:nvPr>
            <p:ph type="title"/>
          </p:nvPr>
        </p:nvSpPr>
        <p:spPr/>
        <p:txBody>
          <a:bodyPr/>
          <a:lstStyle/>
          <a:p>
            <a:r>
              <a:rPr lang="en-US" dirty="0"/>
              <a:t>Duty Cycle</a:t>
            </a:r>
          </a:p>
        </p:txBody>
      </p:sp>
      <p:sp>
        <p:nvSpPr>
          <p:cNvPr id="3" name="Content Placeholder 2">
            <a:extLst>
              <a:ext uri="{FF2B5EF4-FFF2-40B4-BE49-F238E27FC236}">
                <a16:creationId xmlns:a16="http://schemas.microsoft.com/office/drawing/2014/main" id="{7AE2EB47-5657-7A8B-E737-397CBC48219F}"/>
              </a:ext>
            </a:extLst>
          </p:cNvPr>
          <p:cNvSpPr>
            <a:spLocks noGrp="1"/>
          </p:cNvSpPr>
          <p:nvPr>
            <p:ph idx="1"/>
          </p:nvPr>
        </p:nvSpPr>
        <p:spPr/>
        <p:txBody>
          <a:bodyPr/>
          <a:lstStyle/>
          <a:p>
            <a:r>
              <a:rPr lang="en-US" dirty="0"/>
              <a:t>Ratio of the time the transmitter is ON to the total time during the exposure (max = 100%)</a:t>
            </a:r>
          </a:p>
          <a:p>
            <a:r>
              <a:rPr lang="en-US" dirty="0"/>
              <a:t>A lower transmission duty cycle permits greater short-term exposure levels for a given average exposure (</a:t>
            </a:r>
            <a:r>
              <a:rPr lang="en-US" i="1" dirty="0">
                <a:solidFill>
                  <a:srgbClr val="C00000"/>
                </a:solidFill>
              </a:rPr>
              <a:t>called operating duty cycle</a:t>
            </a:r>
            <a:r>
              <a:rPr lang="en-US" dirty="0"/>
              <a:t>)</a:t>
            </a:r>
          </a:p>
          <a:p>
            <a:r>
              <a:rPr lang="en-US" dirty="0"/>
              <a:t>Along with operational duty cycle, the different modes themselves have different </a:t>
            </a:r>
            <a:r>
              <a:rPr lang="en-US" i="1" dirty="0">
                <a:solidFill>
                  <a:srgbClr val="C00000"/>
                </a:solidFill>
              </a:rPr>
              <a:t>emission duty cycles </a:t>
            </a:r>
            <a:r>
              <a:rPr lang="en-US" dirty="0"/>
              <a:t>(see Table 9.4)</a:t>
            </a:r>
          </a:p>
        </p:txBody>
      </p:sp>
    </p:spTree>
    <p:extLst>
      <p:ext uri="{BB962C8B-B14F-4D97-AF65-F5344CB8AC3E}">
        <p14:creationId xmlns:p14="http://schemas.microsoft.com/office/powerpoint/2010/main" val="2882432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3A61A8-EA95-B47E-EA59-18E12F9E8EEC}"/>
              </a:ext>
            </a:extLst>
          </p:cNvPr>
          <p:cNvSpPr>
            <a:spLocks noGrp="1"/>
          </p:cNvSpPr>
          <p:nvPr>
            <p:ph type="title"/>
          </p:nvPr>
        </p:nvSpPr>
        <p:spPr>
          <a:xfrm>
            <a:off x="361506" y="1371600"/>
            <a:ext cx="2076894" cy="1143000"/>
          </a:xfrm>
        </p:spPr>
        <p:txBody>
          <a:bodyPr/>
          <a:lstStyle/>
          <a:p>
            <a:r>
              <a:rPr lang="en-US" dirty="0"/>
              <a:t>Table 9.4</a:t>
            </a:r>
          </a:p>
        </p:txBody>
      </p:sp>
      <p:pic>
        <p:nvPicPr>
          <p:cNvPr id="4" name="Picture 3">
            <a:extLst>
              <a:ext uri="{FF2B5EF4-FFF2-40B4-BE49-F238E27FC236}">
                <a16:creationId xmlns:a16="http://schemas.microsoft.com/office/drawing/2014/main" id="{FBF5C3A0-3EAF-88F6-6B4E-2B62B1E64ABC}"/>
              </a:ext>
            </a:extLst>
          </p:cNvPr>
          <p:cNvPicPr>
            <a:picLocks noChangeAspect="1"/>
          </p:cNvPicPr>
          <p:nvPr/>
        </p:nvPicPr>
        <p:blipFill>
          <a:blip r:embed="rId2"/>
          <a:stretch>
            <a:fillRect/>
          </a:stretch>
        </p:blipFill>
        <p:spPr>
          <a:xfrm>
            <a:off x="5867400" y="513214"/>
            <a:ext cx="5963094" cy="6160549"/>
          </a:xfrm>
          <a:prstGeom prst="rect">
            <a:avLst/>
          </a:prstGeom>
          <a:ln>
            <a:solidFill>
              <a:schemeClr val="tx1"/>
            </a:solidFill>
          </a:ln>
        </p:spPr>
      </p:pic>
      <p:sp>
        <p:nvSpPr>
          <p:cNvPr id="5" name="TextBox 4">
            <a:extLst>
              <a:ext uri="{FF2B5EF4-FFF2-40B4-BE49-F238E27FC236}">
                <a16:creationId xmlns:a16="http://schemas.microsoft.com/office/drawing/2014/main" id="{88E4F8E7-E16A-73D6-8C4C-0D10FF5ABA35}"/>
              </a:ext>
            </a:extLst>
          </p:cNvPr>
          <p:cNvSpPr txBox="1"/>
          <p:nvPr/>
        </p:nvSpPr>
        <p:spPr>
          <a:xfrm>
            <a:off x="375361" y="2099101"/>
            <a:ext cx="4210494" cy="830997"/>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Operating Duty Factor of Modes Commonly Used by Amateurs</a:t>
            </a:r>
          </a:p>
        </p:txBody>
      </p:sp>
      <p:sp>
        <p:nvSpPr>
          <p:cNvPr id="6" name="TextBox 5">
            <a:extLst>
              <a:ext uri="{FF2B5EF4-FFF2-40B4-BE49-F238E27FC236}">
                <a16:creationId xmlns:a16="http://schemas.microsoft.com/office/drawing/2014/main" id="{D72BEB77-4199-3F1F-35DC-232DB6C09344}"/>
              </a:ext>
            </a:extLst>
          </p:cNvPr>
          <p:cNvSpPr txBox="1"/>
          <p:nvPr/>
        </p:nvSpPr>
        <p:spPr>
          <a:xfrm>
            <a:off x="375361" y="3266979"/>
            <a:ext cx="4730039" cy="1569660"/>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For most amateurs operating, listening and transmitting time are about the same, so operating duty cycle is rarely higher than 50%.</a:t>
            </a:r>
          </a:p>
        </p:txBody>
      </p:sp>
    </p:spTree>
    <p:extLst>
      <p:ext uri="{BB962C8B-B14F-4D97-AF65-F5344CB8AC3E}">
        <p14:creationId xmlns:p14="http://schemas.microsoft.com/office/powerpoint/2010/main" val="7477930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C8CB1B7-4C28-6EEB-EAF0-5C6641501D2E}"/>
              </a:ext>
            </a:extLst>
          </p:cNvPr>
          <p:cNvSpPr>
            <a:spLocks noGrp="1"/>
          </p:cNvSpPr>
          <p:nvPr>
            <p:ph type="title"/>
          </p:nvPr>
        </p:nvSpPr>
        <p:spPr/>
        <p:txBody>
          <a:bodyPr/>
          <a:lstStyle/>
          <a:p>
            <a:r>
              <a:rPr lang="en-US" dirty="0"/>
              <a:t>Estimating Exposure &amp; Station Evaluation</a:t>
            </a:r>
          </a:p>
        </p:txBody>
      </p:sp>
      <p:sp>
        <p:nvSpPr>
          <p:cNvPr id="3" name="Content Placeholder 2">
            <a:extLst>
              <a:ext uri="{FF2B5EF4-FFF2-40B4-BE49-F238E27FC236}">
                <a16:creationId xmlns:a16="http://schemas.microsoft.com/office/drawing/2014/main" id="{5119DF51-03E3-301C-D6D1-F3E56517989A}"/>
              </a:ext>
            </a:extLst>
          </p:cNvPr>
          <p:cNvSpPr>
            <a:spLocks noGrp="1"/>
          </p:cNvSpPr>
          <p:nvPr>
            <p:ph idx="1"/>
          </p:nvPr>
        </p:nvSpPr>
        <p:spPr>
          <a:xfrm>
            <a:off x="381000" y="2362200"/>
            <a:ext cx="11506200" cy="4188022"/>
          </a:xfrm>
        </p:spPr>
        <p:txBody>
          <a:bodyPr/>
          <a:lstStyle/>
          <a:p>
            <a:r>
              <a:rPr lang="en-US" sz="2800" dirty="0"/>
              <a:t>All fixed amateur stations must evaluate their capability to cause RF exposure, no matter whether they use high or low power</a:t>
            </a:r>
          </a:p>
          <a:p>
            <a:pPr lvl="1"/>
            <a:r>
              <a:rPr lang="en-US" sz="2500" dirty="0"/>
              <a:t>Mobile and handheld transceivers are exempt</a:t>
            </a:r>
          </a:p>
          <a:p>
            <a:r>
              <a:rPr lang="en-US" sz="2800" dirty="0"/>
              <a:t>Limits vary with frequency and PEP</a:t>
            </a:r>
          </a:p>
          <a:p>
            <a:r>
              <a:rPr lang="en-US" sz="2800" dirty="0"/>
              <a:t>You are required to perform the evaluation only if your output power exceeds the levels shown for any band (Table 9.5)</a:t>
            </a:r>
          </a:p>
          <a:p>
            <a:r>
              <a:rPr lang="en-US" sz="2800" dirty="0"/>
              <a:t>Evaluation is performed by measuring the RF field strength with calibrated field strength meters and calibrated antennas</a:t>
            </a:r>
          </a:p>
        </p:txBody>
      </p:sp>
    </p:spTree>
    <p:extLst>
      <p:ext uri="{BB962C8B-B14F-4D97-AF65-F5344CB8AC3E}">
        <p14:creationId xmlns:p14="http://schemas.microsoft.com/office/powerpoint/2010/main" val="2626758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38BFEE-7C9C-12BC-C0EB-3AF4A8B1CCCB}"/>
              </a:ext>
            </a:extLst>
          </p:cNvPr>
          <p:cNvSpPr>
            <a:spLocks noGrp="1"/>
          </p:cNvSpPr>
          <p:nvPr>
            <p:ph type="title"/>
          </p:nvPr>
        </p:nvSpPr>
        <p:spPr>
          <a:xfrm>
            <a:off x="609600" y="1371600"/>
            <a:ext cx="2667000" cy="1143000"/>
          </a:xfrm>
        </p:spPr>
        <p:txBody>
          <a:bodyPr/>
          <a:lstStyle/>
          <a:p>
            <a:r>
              <a:rPr lang="en-US" dirty="0"/>
              <a:t>Table 9.5</a:t>
            </a:r>
          </a:p>
        </p:txBody>
      </p:sp>
      <p:pic>
        <p:nvPicPr>
          <p:cNvPr id="4" name="Picture 3">
            <a:extLst>
              <a:ext uri="{FF2B5EF4-FFF2-40B4-BE49-F238E27FC236}">
                <a16:creationId xmlns:a16="http://schemas.microsoft.com/office/drawing/2014/main" id="{2B5B7EA3-41B4-9406-798F-323B538E709D}"/>
              </a:ext>
            </a:extLst>
          </p:cNvPr>
          <p:cNvPicPr>
            <a:picLocks noChangeAspect="1"/>
          </p:cNvPicPr>
          <p:nvPr/>
        </p:nvPicPr>
        <p:blipFill>
          <a:blip r:embed="rId2"/>
          <a:stretch>
            <a:fillRect/>
          </a:stretch>
        </p:blipFill>
        <p:spPr>
          <a:xfrm>
            <a:off x="7467600" y="308996"/>
            <a:ext cx="4031167" cy="6054242"/>
          </a:xfrm>
          <a:prstGeom prst="rect">
            <a:avLst/>
          </a:prstGeom>
          <a:ln>
            <a:solidFill>
              <a:schemeClr val="tx1"/>
            </a:solidFill>
          </a:ln>
        </p:spPr>
      </p:pic>
      <p:sp>
        <p:nvSpPr>
          <p:cNvPr id="5" name="TextBox 4">
            <a:extLst>
              <a:ext uri="{FF2B5EF4-FFF2-40B4-BE49-F238E27FC236}">
                <a16:creationId xmlns:a16="http://schemas.microsoft.com/office/drawing/2014/main" id="{E0ADB5A2-AEDC-6DCD-DA88-D4EDD003897F}"/>
              </a:ext>
            </a:extLst>
          </p:cNvPr>
          <p:cNvSpPr txBox="1"/>
          <p:nvPr/>
        </p:nvSpPr>
        <p:spPr>
          <a:xfrm>
            <a:off x="228601" y="2059862"/>
            <a:ext cx="5867399" cy="461665"/>
          </a:xfrm>
          <a:prstGeom prst="rect">
            <a:avLst/>
          </a:prstGeom>
          <a:noFill/>
        </p:spPr>
        <p:txBody>
          <a:bodyPr wrap="square" rtlCol="0">
            <a:spAutoFit/>
          </a:bodyPr>
          <a:lstStyle/>
          <a:p>
            <a:r>
              <a:rPr lang="en-US" sz="2400" dirty="0">
                <a:latin typeface="Calibri" panose="020F0502020204030204" pitchFamily="34" charset="0"/>
                <a:cs typeface="Calibri" panose="020F0502020204030204" pitchFamily="34" charset="0"/>
              </a:rPr>
              <a:t>Power Thresholds for RF Exposure Evaluation</a:t>
            </a:r>
          </a:p>
        </p:txBody>
      </p:sp>
      <p:sp>
        <p:nvSpPr>
          <p:cNvPr id="6" name="TextBox 5">
            <a:extLst>
              <a:ext uri="{FF2B5EF4-FFF2-40B4-BE49-F238E27FC236}">
                <a16:creationId xmlns:a16="http://schemas.microsoft.com/office/drawing/2014/main" id="{514D55BA-5417-1D6D-2103-894AB9A93C5B}"/>
              </a:ext>
            </a:extLst>
          </p:cNvPr>
          <p:cNvSpPr txBox="1"/>
          <p:nvPr/>
        </p:nvSpPr>
        <p:spPr>
          <a:xfrm>
            <a:off x="457200" y="3048000"/>
            <a:ext cx="6172200" cy="2677656"/>
          </a:xfrm>
          <a:prstGeom prst="rect">
            <a:avLst/>
          </a:prstGeom>
          <a:noFill/>
        </p:spPr>
        <p:txBody>
          <a:bodyPr wrap="square" rtlCol="0">
            <a:spAutoFit/>
          </a:bodyPr>
          <a:lstStyle/>
          <a:p>
            <a:r>
              <a:rPr lang="en-US" sz="2400" dirty="0">
                <a:solidFill>
                  <a:srgbClr val="C00000"/>
                </a:solidFill>
                <a:latin typeface="Calibri" panose="020F0502020204030204" pitchFamily="34" charset="0"/>
                <a:cs typeface="Calibri" panose="020F0502020204030204" pitchFamily="34" charset="0"/>
              </a:rPr>
              <a:t>What you need to calculate RF exposure …</a:t>
            </a:r>
          </a:p>
          <a:p>
            <a:endParaRPr lang="en-US" sz="2400" dirty="0">
              <a:solidFill>
                <a:srgbClr val="C00000"/>
              </a:solidFill>
              <a:latin typeface="Calibri" panose="020F0502020204030204" pitchFamily="34" charset="0"/>
              <a:cs typeface="Calibri" panose="020F0502020204030204" pitchFamily="34" charset="0"/>
            </a:endParaRPr>
          </a:p>
          <a:p>
            <a:pPr marL="342900" indent="-342900">
              <a:buFont typeface="Arial" panose="020B0604020202020204" pitchFamily="34" charset="0"/>
              <a:buChar char="•"/>
            </a:pPr>
            <a:r>
              <a:rPr lang="en-US" sz="2400" dirty="0">
                <a:solidFill>
                  <a:srgbClr val="C00000"/>
                </a:solidFill>
                <a:latin typeface="Calibri" panose="020F0502020204030204" pitchFamily="34" charset="0"/>
                <a:cs typeface="Calibri" panose="020F0502020204030204" pitchFamily="34" charset="0"/>
              </a:rPr>
              <a:t>Power at the antenna, including adjustments for duty cycle and feed line loss</a:t>
            </a:r>
          </a:p>
          <a:p>
            <a:pPr marL="342900" indent="-342900">
              <a:buFont typeface="Arial" panose="020B0604020202020204" pitchFamily="34" charset="0"/>
              <a:buChar char="•"/>
            </a:pPr>
            <a:r>
              <a:rPr lang="en-US" sz="2400" dirty="0">
                <a:solidFill>
                  <a:srgbClr val="C00000"/>
                </a:solidFill>
                <a:latin typeface="Calibri" panose="020F0502020204030204" pitchFamily="34" charset="0"/>
                <a:cs typeface="Calibri" panose="020F0502020204030204" pitchFamily="34" charset="0"/>
              </a:rPr>
              <a:t>Antenna type (or gain) </a:t>
            </a:r>
          </a:p>
          <a:p>
            <a:pPr marL="342900" indent="-342900">
              <a:buFont typeface="Arial" panose="020B0604020202020204" pitchFamily="34" charset="0"/>
              <a:buChar char="•"/>
            </a:pPr>
            <a:r>
              <a:rPr lang="en-US" sz="2400" dirty="0">
                <a:solidFill>
                  <a:srgbClr val="C00000"/>
                </a:solidFill>
                <a:latin typeface="Calibri" panose="020F0502020204030204" pitchFamily="34" charset="0"/>
                <a:cs typeface="Calibri" panose="020F0502020204030204" pitchFamily="34" charset="0"/>
              </a:rPr>
              <a:t>Antenna height above ground</a:t>
            </a:r>
          </a:p>
          <a:p>
            <a:pPr marL="342900" indent="-342900">
              <a:buFont typeface="Arial" panose="020B0604020202020204" pitchFamily="34" charset="0"/>
              <a:buChar char="•"/>
            </a:pPr>
            <a:r>
              <a:rPr lang="en-US" sz="2400" dirty="0">
                <a:solidFill>
                  <a:srgbClr val="C00000"/>
                </a:solidFill>
                <a:latin typeface="Calibri" panose="020F0502020204030204" pitchFamily="34" charset="0"/>
                <a:cs typeface="Calibri" panose="020F0502020204030204" pitchFamily="34" charset="0"/>
              </a:rPr>
              <a:t>Operating frequency</a:t>
            </a:r>
          </a:p>
        </p:txBody>
      </p:sp>
    </p:spTree>
    <p:extLst>
      <p:ext uri="{BB962C8B-B14F-4D97-AF65-F5344CB8AC3E}">
        <p14:creationId xmlns:p14="http://schemas.microsoft.com/office/powerpoint/2010/main" val="1661807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D01FF8-296B-3AA9-722B-3A4C1D16A715}"/>
              </a:ext>
            </a:extLst>
          </p:cNvPr>
          <p:cNvSpPr>
            <a:spLocks noGrp="1"/>
          </p:cNvSpPr>
          <p:nvPr>
            <p:ph type="title"/>
          </p:nvPr>
        </p:nvSpPr>
        <p:spPr/>
        <p:txBody>
          <a:bodyPr/>
          <a:lstStyle/>
          <a:p>
            <a:r>
              <a:rPr lang="en-US" dirty="0"/>
              <a:t>Exposure Safety Measures</a:t>
            </a:r>
          </a:p>
        </p:txBody>
      </p:sp>
      <p:sp>
        <p:nvSpPr>
          <p:cNvPr id="3" name="Content Placeholder 2">
            <a:extLst>
              <a:ext uri="{FF2B5EF4-FFF2-40B4-BE49-F238E27FC236}">
                <a16:creationId xmlns:a16="http://schemas.microsoft.com/office/drawing/2014/main" id="{4E5B6CC9-06A1-F7F2-94EE-5313E3772938}"/>
              </a:ext>
            </a:extLst>
          </p:cNvPr>
          <p:cNvSpPr>
            <a:spLocks noGrp="1"/>
          </p:cNvSpPr>
          <p:nvPr>
            <p:ph idx="1"/>
          </p:nvPr>
        </p:nvSpPr>
        <p:spPr>
          <a:xfrm>
            <a:off x="457200" y="1981200"/>
            <a:ext cx="11194473" cy="4562095"/>
          </a:xfrm>
        </p:spPr>
        <p:txBody>
          <a:bodyPr/>
          <a:lstStyle/>
          <a:p>
            <a:r>
              <a:rPr lang="en-US" sz="2400" dirty="0"/>
              <a:t>Locate or move antennas away from where people can be exposed to excessive RF fields … locate antenna away from property lines and place fence around base of ground-mounted antennas</a:t>
            </a:r>
          </a:p>
          <a:p>
            <a:r>
              <a:rPr lang="en-US" sz="2400" dirty="0"/>
              <a:t>Don’t point gain antennas where people are likely to be</a:t>
            </a:r>
          </a:p>
          <a:p>
            <a:r>
              <a:rPr lang="en-US" sz="2400" dirty="0"/>
              <a:t>Use beam antennas to direct RF energy away from people</a:t>
            </a:r>
          </a:p>
          <a:p>
            <a:r>
              <a:rPr lang="en-US" sz="2400" dirty="0"/>
              <a:t>When using stealth, attic, or other indoor antennas, make sure MPE limits are not exceeded in living quarters</a:t>
            </a:r>
          </a:p>
          <a:p>
            <a:r>
              <a:rPr lang="en-US" sz="2400" dirty="0"/>
              <a:t>On VHF and UHF, place mobile antennas on roof or trunk of car to maximize shielding of passengers</a:t>
            </a:r>
          </a:p>
          <a:p>
            <a:r>
              <a:rPr lang="en-US" sz="2400" dirty="0"/>
              <a:t>Use dummy load or dummy antenna when testing a transmitter</a:t>
            </a:r>
          </a:p>
          <a:p>
            <a:r>
              <a:rPr lang="en-US" sz="2400" dirty="0"/>
              <a:t>Reduce the power and duty cycle of your transmissions</a:t>
            </a:r>
          </a:p>
        </p:txBody>
      </p:sp>
    </p:spTree>
    <p:extLst>
      <p:ext uri="{BB962C8B-B14F-4D97-AF65-F5344CB8AC3E}">
        <p14:creationId xmlns:p14="http://schemas.microsoft.com/office/powerpoint/2010/main" val="3861315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363617145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one way that RF energy can affect human body tissue?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heats body tissue</a:t>
            </a:r>
          </a:p>
          <a:p>
            <a:pPr marL="457200" indent="-457200">
              <a:buFont typeface="+mj-lt"/>
              <a:buAutoNum type="alphaUcPeriod"/>
            </a:pPr>
            <a:r>
              <a:rPr lang="en-US" b="0" i="0" u="none" strike="noStrike" baseline="0" dirty="0">
                <a:latin typeface="Calibri" panose="020F0502020204030204" pitchFamily="34" charset="0"/>
              </a:rPr>
              <a:t>It causes radiation poisoning</a:t>
            </a:r>
          </a:p>
          <a:p>
            <a:pPr marL="457200" indent="-457200">
              <a:buFont typeface="+mj-lt"/>
              <a:buAutoNum type="alphaUcPeriod"/>
            </a:pPr>
            <a:r>
              <a:rPr lang="en-US" b="0" i="0" u="none" strike="noStrike" baseline="0" dirty="0">
                <a:latin typeface="Calibri" panose="020F0502020204030204" pitchFamily="34" charset="0"/>
              </a:rPr>
              <a:t>It causes the blood count to reach a dangerously low level</a:t>
            </a:r>
          </a:p>
          <a:p>
            <a:pPr marL="457200" indent="-457200">
              <a:buFont typeface="+mj-lt"/>
              <a:buAutoNum type="alphaUcPeriod"/>
            </a:pPr>
            <a:r>
              <a:rPr lang="en-US" b="0" i="0" u="none" strike="noStrike" baseline="0" dirty="0">
                <a:latin typeface="Calibri" panose="020F0502020204030204" pitchFamily="34" charset="0"/>
              </a:rPr>
              <a:t>It cools body tissue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G0A01 (A) Page 9-9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39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734786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C67F49-2743-70E0-55C2-91AB2138B8D3}"/>
              </a:ext>
            </a:extLst>
          </p:cNvPr>
          <p:cNvSpPr>
            <a:spLocks noGrp="1"/>
          </p:cNvSpPr>
          <p:nvPr>
            <p:ph type="title"/>
          </p:nvPr>
        </p:nvSpPr>
        <p:spPr/>
        <p:txBody>
          <a:bodyPr/>
          <a:lstStyle/>
          <a:p>
            <a:r>
              <a:rPr lang="en-US" dirty="0"/>
              <a:t>Preventing Electric Shock</a:t>
            </a:r>
          </a:p>
        </p:txBody>
      </p:sp>
      <p:sp>
        <p:nvSpPr>
          <p:cNvPr id="3" name="Content Placeholder 2">
            <a:extLst>
              <a:ext uri="{FF2B5EF4-FFF2-40B4-BE49-F238E27FC236}">
                <a16:creationId xmlns:a16="http://schemas.microsoft.com/office/drawing/2014/main" id="{7E2D14AE-4A10-996D-A7D9-69556C4A610E}"/>
              </a:ext>
            </a:extLst>
          </p:cNvPr>
          <p:cNvSpPr>
            <a:spLocks noGrp="1"/>
          </p:cNvSpPr>
          <p:nvPr>
            <p:ph idx="1"/>
          </p:nvPr>
        </p:nvSpPr>
        <p:spPr/>
        <p:txBody>
          <a:bodyPr/>
          <a:lstStyle/>
          <a:p>
            <a:r>
              <a:rPr lang="en-US" dirty="0"/>
              <a:t>Have a master OFF/ON switch for station and workbench</a:t>
            </a:r>
          </a:p>
          <a:p>
            <a:pPr lvl="1"/>
            <a:r>
              <a:rPr lang="en-US" dirty="0"/>
              <a:t>Clearly labeled and somewhat away from the equipment</a:t>
            </a:r>
          </a:p>
          <a:p>
            <a:r>
              <a:rPr lang="en-US" dirty="0"/>
              <a:t>Don’t put yourself in a position to be shocked</a:t>
            </a:r>
          </a:p>
          <a:p>
            <a:r>
              <a:rPr lang="en-US" dirty="0"/>
              <a:t>When working inside equipment, remove, insulate, or secure loose wires and cables</a:t>
            </a:r>
          </a:p>
          <a:p>
            <a:r>
              <a:rPr lang="en-US" dirty="0"/>
              <a:t>Use grounding stick to remove charge from capacitors</a:t>
            </a:r>
          </a:p>
        </p:txBody>
      </p:sp>
    </p:spTree>
    <p:extLst>
      <p:ext uri="{BB962C8B-B14F-4D97-AF65-F5344CB8AC3E}">
        <p14:creationId xmlns:p14="http://schemas.microsoft.com/office/powerpoint/2010/main" val="9952914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properties is important in estimating whether an RF signal exceeds the maximum permissible exposure (MPE)?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Its duty cycle</a:t>
            </a:r>
          </a:p>
          <a:p>
            <a:pPr marL="457200" indent="-457200">
              <a:buFont typeface="+mj-lt"/>
              <a:buAutoNum type="alphaUcPeriod"/>
            </a:pPr>
            <a:r>
              <a:rPr lang="en-US" b="0" i="0" u="none" strike="noStrike" baseline="0" dirty="0">
                <a:latin typeface="Calibri" panose="020F0502020204030204" pitchFamily="34" charset="0"/>
              </a:rPr>
              <a:t>Its frequency</a:t>
            </a:r>
          </a:p>
          <a:p>
            <a:pPr marL="457200" indent="-457200">
              <a:buFont typeface="+mj-lt"/>
              <a:buAutoNum type="alphaUcPeriod"/>
            </a:pPr>
            <a:r>
              <a:rPr lang="en-US" b="0" i="0" u="none" strike="noStrike" baseline="0" dirty="0">
                <a:latin typeface="Calibri" panose="020F0502020204030204" pitchFamily="34" charset="0"/>
              </a:rPr>
              <a:t>Its power density</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G0A02 (D) Page 9-9</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40</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935019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How can you determine that your station complies with FCC RF exposure regulations?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By calculation based on FCC OET Bulletin 65</a:t>
            </a:r>
          </a:p>
          <a:p>
            <a:pPr marL="457200" indent="-457200">
              <a:buFont typeface="+mj-lt"/>
              <a:buAutoNum type="alphaUcPeriod"/>
            </a:pPr>
            <a:r>
              <a:rPr lang="en-US" b="0" i="0" u="none" strike="noStrike" baseline="0" dirty="0">
                <a:latin typeface="Calibri" panose="020F0502020204030204" pitchFamily="34" charset="0"/>
              </a:rPr>
              <a:t>By calculation based on computer modeling</a:t>
            </a:r>
          </a:p>
          <a:p>
            <a:pPr marL="457200" indent="-457200">
              <a:buFont typeface="+mj-lt"/>
              <a:buAutoNum type="alphaUcPeriod"/>
            </a:pPr>
            <a:r>
              <a:rPr lang="en-US" b="0" i="0" u="none" strike="noStrike" baseline="0" dirty="0">
                <a:latin typeface="Calibri" panose="020F0502020204030204" pitchFamily="34" charset="0"/>
              </a:rPr>
              <a:t>By measurement of field strength using calibrated equipment</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G0A03 (D) [97.13(c)(1)] Page 9-12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41</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082714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does “time averaging” mean in reference to RF radiation exposure?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The average amount of power developed by the transmitter over a specific 24-hour period</a:t>
            </a:r>
          </a:p>
          <a:p>
            <a:pPr marL="457200" indent="-457200">
              <a:buFont typeface="+mj-lt"/>
              <a:buAutoNum type="alphaUcPeriod"/>
            </a:pPr>
            <a:r>
              <a:rPr lang="en-US" b="0" i="0" u="none" strike="noStrike" baseline="0" dirty="0">
                <a:latin typeface="Calibri" panose="020F0502020204030204" pitchFamily="34" charset="0"/>
              </a:rPr>
              <a:t>The average time it takes RF radiation to have any long-term effect on the body</a:t>
            </a:r>
          </a:p>
          <a:p>
            <a:pPr marL="457200" indent="-457200">
              <a:buFont typeface="+mj-lt"/>
              <a:buAutoNum type="alphaUcPeriod"/>
            </a:pPr>
            <a:r>
              <a:rPr lang="en-US" b="0" i="0" u="none" strike="noStrike" baseline="0" dirty="0">
                <a:latin typeface="Calibri" panose="020F0502020204030204" pitchFamily="34" charset="0"/>
              </a:rPr>
              <a:t>The total time of the exposure</a:t>
            </a:r>
          </a:p>
          <a:p>
            <a:pPr marL="457200" indent="-457200">
              <a:buFont typeface="+mj-lt"/>
              <a:buAutoNum type="alphaUcPeriod"/>
            </a:pPr>
            <a:r>
              <a:rPr lang="en-US" b="0" i="0" u="none" strike="noStrike" baseline="0" dirty="0">
                <a:latin typeface="Calibri" panose="020F0502020204030204" pitchFamily="34" charset="0"/>
              </a:rPr>
              <a:t>The total RF exposure averaged over a certain time</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G0A04 (D) Page 9-10</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150943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must you do if an evaluation of your station shows RF energy radiated from your station exceeds permissible limits?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Take action to prevent human exposure to the excessive RF fields</a:t>
            </a:r>
          </a:p>
          <a:p>
            <a:pPr marL="457200" indent="-457200">
              <a:buFont typeface="+mj-lt"/>
              <a:buAutoNum type="alphaUcPeriod"/>
            </a:pPr>
            <a:r>
              <a:rPr lang="en-US" b="0" i="0" u="none" strike="noStrike" baseline="0" dirty="0">
                <a:latin typeface="Calibri" panose="020F0502020204030204" pitchFamily="34" charset="0"/>
              </a:rPr>
              <a:t>File an Environmental Impact Statement (EIS-97) with the FCC</a:t>
            </a:r>
          </a:p>
          <a:p>
            <a:pPr marL="457200" indent="-457200">
              <a:buFont typeface="+mj-lt"/>
              <a:buAutoNum type="alphaUcPeriod"/>
            </a:pPr>
            <a:r>
              <a:rPr lang="en-US" b="0" i="0" u="none" strike="noStrike" baseline="0" dirty="0">
                <a:latin typeface="Calibri" panose="020F0502020204030204" pitchFamily="34" charset="0"/>
              </a:rPr>
              <a:t>Secure written permission from your neighbors to operate above the controlled MPE limits</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G0A05 (A) Page 9-13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949631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precaution should be taken when installing a ground-mounted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It should not be installed higher than you can reach</a:t>
            </a:r>
          </a:p>
          <a:p>
            <a:pPr marL="457200" indent="-457200">
              <a:buFont typeface="+mj-lt"/>
              <a:buAutoNum type="alphaUcPeriod"/>
            </a:pPr>
            <a:r>
              <a:rPr lang="en-US" b="0" i="0" u="none" strike="noStrike" baseline="0" dirty="0">
                <a:latin typeface="Calibri" panose="020F0502020204030204" pitchFamily="34" charset="0"/>
              </a:rPr>
              <a:t>It should not be installed in a wet area</a:t>
            </a:r>
          </a:p>
          <a:p>
            <a:pPr marL="457200" indent="-457200">
              <a:buFont typeface="+mj-lt"/>
              <a:buAutoNum type="alphaUcPeriod"/>
            </a:pPr>
            <a:r>
              <a:rPr lang="en-US" b="0" i="0" u="none" strike="noStrike" baseline="0" dirty="0">
                <a:latin typeface="Calibri" panose="020F0502020204030204" pitchFamily="34" charset="0"/>
              </a:rPr>
              <a:t>It should be limited to 10 feet in height</a:t>
            </a:r>
          </a:p>
          <a:p>
            <a:pPr marL="457200" indent="-457200">
              <a:buFont typeface="+mj-lt"/>
              <a:buAutoNum type="alphaUcPeriod"/>
            </a:pPr>
            <a:r>
              <a:rPr lang="en-US" b="0" i="0" u="none" strike="noStrike" baseline="0" dirty="0">
                <a:latin typeface="Calibri" panose="020F0502020204030204" pitchFamily="34" charset="0"/>
              </a:rPr>
              <a:t>It should be installed such that it is protected against unauthorized access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G0A06 (D) Page 9-13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471357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effect does transmitter duty cycle have when evaluating RF exposure?</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lower transmitter duty cycle permits greater short-term exposure levels</a:t>
            </a:r>
          </a:p>
          <a:p>
            <a:pPr marL="457200" indent="-457200">
              <a:buFont typeface="+mj-lt"/>
              <a:buAutoNum type="alphaUcPeriod"/>
            </a:pPr>
            <a:r>
              <a:rPr lang="en-US" b="0" i="0" u="none" strike="noStrike" baseline="0" dirty="0">
                <a:latin typeface="Calibri" panose="020F0502020204030204" pitchFamily="34" charset="0"/>
              </a:rPr>
              <a:t>A higher transmitter duty cycle permits greater short-term exposure levels</a:t>
            </a:r>
          </a:p>
          <a:p>
            <a:pPr marL="457200" indent="-457200">
              <a:buFont typeface="+mj-lt"/>
              <a:buAutoNum type="alphaUcPeriod"/>
            </a:pPr>
            <a:r>
              <a:rPr lang="en-US" b="0" i="0" u="none" strike="noStrike" baseline="0" dirty="0">
                <a:latin typeface="Calibri" panose="020F0502020204030204" pitchFamily="34" charset="0"/>
              </a:rPr>
              <a:t>Low duty cycle transmitters are exempt from RF exposure evaluation requirements</a:t>
            </a:r>
          </a:p>
          <a:p>
            <a:pPr marL="457200" indent="-457200">
              <a:buFont typeface="+mj-lt"/>
              <a:buAutoNum type="alphaUcPeriod"/>
            </a:pPr>
            <a:r>
              <a:rPr lang="en-US" b="0" i="0" u="none" strike="noStrike" baseline="0" dirty="0">
                <a:latin typeface="Calibri" panose="020F0502020204030204" pitchFamily="34" charset="0"/>
              </a:rPr>
              <a:t>High duty cycle transmitters are exempt from RF exposure requirements</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G0A07 (A) Page 9-11</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45</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904464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 following steps must an amateur operator take to ensure compliance with RF safety regulations when transmitter power exceeds levels specified in FCC Part 97.13?</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Post a copy of FCC Part 97.13 in the station</a:t>
            </a:r>
          </a:p>
          <a:p>
            <a:pPr marL="457200" indent="-457200">
              <a:buFont typeface="+mj-lt"/>
              <a:buAutoNum type="alphaUcPeriod"/>
            </a:pPr>
            <a:r>
              <a:rPr lang="en-US" b="0" i="0" u="none" strike="noStrike" baseline="0" dirty="0">
                <a:latin typeface="Calibri" panose="020F0502020204030204" pitchFamily="34" charset="0"/>
              </a:rPr>
              <a:t>Post a copy of OET Bulletin 65 in the station</a:t>
            </a:r>
          </a:p>
          <a:p>
            <a:pPr marL="457200" indent="-457200">
              <a:buFont typeface="+mj-lt"/>
              <a:buAutoNum type="alphaUcPeriod"/>
            </a:pPr>
            <a:r>
              <a:rPr lang="en-US" b="0" i="0" u="none" strike="noStrike" baseline="0" dirty="0">
                <a:latin typeface="Calibri" panose="020F0502020204030204" pitchFamily="34" charset="0"/>
              </a:rPr>
              <a:t>Perform a routine RF exposure evaluation</a:t>
            </a:r>
          </a:p>
          <a:p>
            <a:pPr marL="457200" indent="-457200">
              <a:buFont typeface="+mj-lt"/>
              <a:buAutoNum type="alphaUcPeriod"/>
            </a:pPr>
            <a:r>
              <a:rPr lang="en-US" b="0" i="0" u="none" strike="noStrike" baseline="0" dirty="0">
                <a:latin typeface="Calibri" panose="020F0502020204030204" pitchFamily="34" charset="0"/>
              </a:rPr>
              <a:t>Contact the FCC for a visit to conduct a station evaluation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G0A08 (C) Page 9-12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46</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516095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type of instrument can be used to accurately measure an RF field?</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A receiver with an S meter</a:t>
            </a:r>
          </a:p>
          <a:p>
            <a:pPr marL="457200" indent="-457200">
              <a:buFont typeface="+mj-lt"/>
              <a:buAutoNum type="alphaUcPeriod"/>
            </a:pPr>
            <a:r>
              <a:rPr lang="en-US" b="0" i="0" u="none" strike="noStrike" baseline="0" dirty="0">
                <a:latin typeface="Calibri" panose="020F0502020204030204" pitchFamily="34" charset="0"/>
              </a:rPr>
              <a:t>A calibrated field strength meter with a calibrated antenna</a:t>
            </a:r>
          </a:p>
          <a:p>
            <a:pPr marL="457200" indent="-457200">
              <a:buFont typeface="+mj-lt"/>
              <a:buAutoNum type="alphaUcPeriod"/>
            </a:pPr>
            <a:r>
              <a:rPr lang="en-US" b="0" i="0" u="none" strike="noStrike" baseline="0" dirty="0">
                <a:latin typeface="Calibri" panose="020F0502020204030204" pitchFamily="34" charset="0"/>
              </a:rPr>
              <a:t>An SWR meter with a peak-reading function</a:t>
            </a:r>
          </a:p>
          <a:p>
            <a:pPr marL="457200" indent="-457200">
              <a:buFont typeface="+mj-lt"/>
              <a:buAutoNum type="alphaUcPeriod"/>
            </a:pPr>
            <a:r>
              <a:rPr lang="en-US" b="0" i="0" u="none" strike="noStrike" baseline="0" dirty="0">
                <a:latin typeface="Calibri" panose="020F0502020204030204" pitchFamily="34" charset="0"/>
              </a:rPr>
              <a:t>An oscilloscope with a high-stability crystal marker generator</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G0A09 (B) Page 9-12</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47</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7848210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is one thing that can be done if evaluation shows that a neighbor might receive more than the allowable limit of RF exposure from the main lobe of a directional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Change to a non-polarized antenna with higher gain</a:t>
            </a:r>
          </a:p>
          <a:p>
            <a:pPr marL="457200" indent="-457200">
              <a:buFont typeface="+mj-lt"/>
              <a:buAutoNum type="alphaUcPeriod"/>
            </a:pPr>
            <a:r>
              <a:rPr lang="en-US" b="0" i="0" u="none" strike="noStrike" baseline="0" dirty="0">
                <a:latin typeface="Calibri" panose="020F0502020204030204" pitchFamily="34" charset="0"/>
              </a:rPr>
              <a:t>Post a warning sign that is clearly visible to the neighbor</a:t>
            </a:r>
          </a:p>
          <a:p>
            <a:pPr marL="457200" indent="-457200">
              <a:buFont typeface="+mj-lt"/>
              <a:buAutoNum type="alphaUcPeriod"/>
            </a:pPr>
            <a:r>
              <a:rPr lang="en-US" b="0" i="0" u="none" strike="noStrike" baseline="0" dirty="0">
                <a:latin typeface="Calibri" panose="020F0502020204030204" pitchFamily="34" charset="0"/>
              </a:rPr>
              <a:t>Use an antenna with a higher front-to-back ratio</a:t>
            </a:r>
          </a:p>
          <a:p>
            <a:pPr marL="457200" indent="-457200">
              <a:buFont typeface="+mj-lt"/>
              <a:buAutoNum type="alphaUcPeriod"/>
            </a:pPr>
            <a:r>
              <a:rPr lang="en-US" b="0" i="0" u="none" strike="noStrike" baseline="0" dirty="0">
                <a:latin typeface="Calibri" panose="020F0502020204030204" pitchFamily="34" charset="0"/>
              </a:rPr>
              <a:t>Take precautions to ensure that the antenna cannot be pointed in their direction</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G0A10 (D) Page 9-13</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48</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8063107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precaution should you take if you install an indoor transmitting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Locate the antenna close to your operating position to minimize feed-line radiation</a:t>
            </a:r>
          </a:p>
          <a:p>
            <a:pPr marL="457200" indent="-457200">
              <a:buFont typeface="+mj-lt"/>
              <a:buAutoNum type="alphaUcPeriod"/>
            </a:pPr>
            <a:r>
              <a:rPr lang="en-US" b="0" i="0" u="none" strike="noStrike" baseline="0" dirty="0">
                <a:latin typeface="Calibri" panose="020F0502020204030204" pitchFamily="34" charset="0"/>
              </a:rPr>
              <a:t>Position the antenna along the edge of a wall to reduce parasitic radiation</a:t>
            </a:r>
          </a:p>
          <a:p>
            <a:pPr marL="457200" indent="-457200">
              <a:buFont typeface="+mj-lt"/>
              <a:buAutoNum type="alphaUcPeriod"/>
            </a:pPr>
            <a:r>
              <a:rPr lang="en-US" b="0" i="0" u="none" strike="noStrike" baseline="0" dirty="0">
                <a:latin typeface="Calibri" panose="020F0502020204030204" pitchFamily="34" charset="0"/>
              </a:rPr>
              <a:t>Make sure that MPE limits are not exceeded in occupied areas</a:t>
            </a:r>
          </a:p>
          <a:p>
            <a:pPr marL="457200" indent="-457200">
              <a:buFont typeface="+mj-lt"/>
              <a:buAutoNum type="alphaUcPeriod"/>
            </a:pPr>
            <a:r>
              <a:rPr lang="en-US" b="0" i="0" u="none" strike="noStrike" baseline="0" dirty="0">
                <a:latin typeface="Calibri" panose="020F0502020204030204" pitchFamily="34" charset="0"/>
              </a:rPr>
              <a:t>Make sure the antenna is properly shielded</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G0A11 (C) Page 9-14</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49</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3788820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7017ED-3A23-61A9-1BF0-5D0B5F6566F6}"/>
              </a:ext>
            </a:extLst>
          </p:cNvPr>
          <p:cNvSpPr>
            <a:spLocks noGrp="1"/>
          </p:cNvSpPr>
          <p:nvPr>
            <p:ph type="title"/>
          </p:nvPr>
        </p:nvSpPr>
        <p:spPr>
          <a:xfrm>
            <a:off x="228600" y="228600"/>
            <a:ext cx="11353800" cy="609600"/>
          </a:xfrm>
          <a:solidFill>
            <a:srgbClr val="FFFF00"/>
          </a:solidFill>
          <a:ln>
            <a:solidFill>
              <a:schemeClr val="tx1"/>
            </a:solidFill>
          </a:ln>
        </p:spPr>
        <p:txBody>
          <a:bodyPr/>
          <a:lstStyle/>
          <a:p>
            <a:r>
              <a:rPr lang="en-US" sz="2800" dirty="0"/>
              <a:t>Table 9.1: Effects of Electric Current Through the Body of an Average Person</a:t>
            </a:r>
          </a:p>
        </p:txBody>
      </p:sp>
      <p:pic>
        <p:nvPicPr>
          <p:cNvPr id="4" name="Picture 3">
            <a:extLst>
              <a:ext uri="{FF2B5EF4-FFF2-40B4-BE49-F238E27FC236}">
                <a16:creationId xmlns:a16="http://schemas.microsoft.com/office/drawing/2014/main" id="{9AF891B9-5E50-05B3-2472-8551F9AC2BDD}"/>
              </a:ext>
            </a:extLst>
          </p:cNvPr>
          <p:cNvPicPr>
            <a:picLocks noChangeAspect="1"/>
          </p:cNvPicPr>
          <p:nvPr/>
        </p:nvPicPr>
        <p:blipFill>
          <a:blip r:embed="rId2"/>
          <a:stretch>
            <a:fillRect/>
          </a:stretch>
        </p:blipFill>
        <p:spPr>
          <a:xfrm>
            <a:off x="920272" y="1828800"/>
            <a:ext cx="9970456" cy="4176366"/>
          </a:xfrm>
          <a:prstGeom prst="rect">
            <a:avLst/>
          </a:prstGeom>
          <a:ln>
            <a:solidFill>
              <a:schemeClr val="tx1"/>
            </a:solidFill>
          </a:ln>
        </p:spPr>
      </p:pic>
    </p:spTree>
    <p:extLst>
      <p:ext uri="{BB962C8B-B14F-4D97-AF65-F5344CB8AC3E}">
        <p14:creationId xmlns:p14="http://schemas.microsoft.com/office/powerpoint/2010/main" val="208763012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FAB57F-2A45-E5AF-678B-C2F81BB96C6E}"/>
              </a:ext>
            </a:extLst>
          </p:cNvPr>
          <p:cNvSpPr>
            <a:spLocks noGrp="1"/>
          </p:cNvSpPr>
          <p:nvPr>
            <p:ph type="title"/>
          </p:nvPr>
        </p:nvSpPr>
        <p:spPr/>
        <p:txBody>
          <a:bodyPr/>
          <a:lstStyle/>
          <a:p>
            <a:r>
              <a:rPr lang="en-US" dirty="0"/>
              <a:t>Outdoor Safety … Installing Antennas</a:t>
            </a:r>
          </a:p>
        </p:txBody>
      </p:sp>
      <p:sp>
        <p:nvSpPr>
          <p:cNvPr id="3" name="Content Placeholder 2">
            <a:extLst>
              <a:ext uri="{FF2B5EF4-FFF2-40B4-BE49-F238E27FC236}">
                <a16:creationId xmlns:a16="http://schemas.microsoft.com/office/drawing/2014/main" id="{546A082B-BA11-3A9C-DDB3-BC39D1D9DDFE}"/>
              </a:ext>
            </a:extLst>
          </p:cNvPr>
          <p:cNvSpPr>
            <a:spLocks noGrp="1"/>
          </p:cNvSpPr>
          <p:nvPr>
            <p:ph idx="1"/>
          </p:nvPr>
        </p:nvSpPr>
        <p:spPr>
          <a:xfrm>
            <a:off x="304800" y="2169994"/>
            <a:ext cx="11658600" cy="4535606"/>
          </a:xfrm>
        </p:spPr>
        <p:txBody>
          <a:bodyPr/>
          <a:lstStyle/>
          <a:p>
            <a:r>
              <a:rPr lang="en-US" sz="2400" dirty="0"/>
              <a:t>Place all antennas and feed lines well clear of power lines!</a:t>
            </a:r>
          </a:p>
          <a:p>
            <a:r>
              <a:rPr lang="en-US" sz="2400" dirty="0"/>
              <a:t>No part of antenna system should be closer than 10 feet from power lines</a:t>
            </a:r>
          </a:p>
          <a:p>
            <a:r>
              <a:rPr lang="en-US" sz="2400" dirty="0"/>
              <a:t>When working on roofs, trees, or towers, climbers and helpers should wear appropriate protective gear at all times … run through a safety checklist every time</a:t>
            </a:r>
          </a:p>
          <a:p>
            <a:r>
              <a:rPr lang="en-US" sz="2400" dirty="0"/>
              <a:t>Turn off and unplug all ac equipment, locking circuits out and tagging them if possible</a:t>
            </a:r>
          </a:p>
          <a:p>
            <a:r>
              <a:rPr lang="en-US" sz="2400" dirty="0"/>
              <a:t>Transmitters should be off and disconnected from feed line to avoid shock or excessive RF exposure</a:t>
            </a:r>
          </a:p>
          <a:p>
            <a:r>
              <a:rPr lang="en-US" sz="2400" dirty="0"/>
              <a:t>Transmitters should be off and disconnected from feed line to avoid shock or excessive RF exposure</a:t>
            </a:r>
          </a:p>
          <a:p>
            <a:r>
              <a:rPr lang="en-US" sz="2400" dirty="0"/>
              <a:t>Belts and harnesses must be within their service life and adequately rated for weight</a:t>
            </a:r>
          </a:p>
        </p:txBody>
      </p:sp>
    </p:spTree>
    <p:extLst>
      <p:ext uri="{BB962C8B-B14F-4D97-AF65-F5344CB8AC3E}">
        <p14:creationId xmlns:p14="http://schemas.microsoft.com/office/powerpoint/2010/main" val="711610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BFB03B-CC59-4656-A707-0396A87CE10A}"/>
              </a:ext>
            </a:extLst>
          </p:cNvPr>
          <p:cNvSpPr>
            <a:spLocks noGrp="1"/>
          </p:cNvSpPr>
          <p:nvPr>
            <p:ph type="title"/>
          </p:nvPr>
        </p:nvSpPr>
        <p:spPr>
          <a:xfrm>
            <a:off x="533400" y="2667000"/>
            <a:ext cx="10972800" cy="1143000"/>
          </a:xfrm>
        </p:spPr>
        <p:txBody>
          <a:bodyPr/>
          <a:lstStyle/>
          <a:p>
            <a:r>
              <a:rPr lang="en-US" b="1" dirty="0">
                <a:solidFill>
                  <a:srgbClr val="CC3300"/>
                </a:solidFill>
              </a:rPr>
              <a:t>PRACTICE QUESTIONS</a:t>
            </a:r>
          </a:p>
        </p:txBody>
      </p:sp>
    </p:spTree>
    <p:extLst>
      <p:ext uri="{BB962C8B-B14F-4D97-AF65-F5344CB8AC3E}">
        <p14:creationId xmlns:p14="http://schemas.microsoft.com/office/powerpoint/2010/main" val="202622288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Which of these choices should be observed when climbing a tower using a safety belt or harness?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Never lean back and rely on the belt alone to support your weight</a:t>
            </a:r>
          </a:p>
          <a:p>
            <a:pPr marL="457200" indent="-457200">
              <a:buFont typeface="+mj-lt"/>
              <a:buAutoNum type="alphaUcPeriod"/>
            </a:pPr>
            <a:r>
              <a:rPr lang="en-US" b="0" i="0" u="none" strike="noStrike" baseline="0" dirty="0">
                <a:latin typeface="Calibri" panose="020F0502020204030204" pitchFamily="34" charset="0"/>
              </a:rPr>
              <a:t>Confirm that the belt is rated for the weight of the climber and that it is within its allowable service life</a:t>
            </a:r>
          </a:p>
          <a:p>
            <a:pPr marL="457200" indent="-457200">
              <a:buFont typeface="+mj-lt"/>
              <a:buAutoNum type="alphaUcPeriod"/>
            </a:pPr>
            <a:r>
              <a:rPr lang="en-US" b="0" i="0" u="none" strike="noStrike" baseline="0" dirty="0">
                <a:latin typeface="Calibri" panose="020F0502020204030204" pitchFamily="34" charset="0"/>
              </a:rPr>
              <a:t>Ensure that all heavy tools are securely fastened to the belt D-ring</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G0B07 (B) Page 9-15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52</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2349456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should be done by any person preparing to climb a tower that supports electrically powered devices?</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Notify the electric company that a person will be working on the tower</a:t>
            </a:r>
          </a:p>
          <a:p>
            <a:pPr marL="457200" indent="-457200">
              <a:buFont typeface="+mj-lt"/>
              <a:buAutoNum type="alphaUcPeriod"/>
            </a:pPr>
            <a:r>
              <a:rPr lang="en-US" b="0" i="0" u="none" strike="noStrike" baseline="0" dirty="0">
                <a:latin typeface="Calibri" panose="020F0502020204030204" pitchFamily="34" charset="0"/>
              </a:rPr>
              <a:t>Make sure all circuits that supply power to the tower are locked out and tagged</a:t>
            </a:r>
          </a:p>
          <a:p>
            <a:pPr marL="457200" indent="-457200">
              <a:buFont typeface="+mj-lt"/>
              <a:buAutoNum type="alphaUcPeriod"/>
            </a:pPr>
            <a:r>
              <a:rPr lang="en-US" b="0" i="0" u="none" strike="noStrike" baseline="0" dirty="0">
                <a:latin typeface="Calibri" panose="020F0502020204030204" pitchFamily="34" charset="0"/>
              </a:rPr>
              <a:t>Unground the base of the tower</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G0B08 (B) Page 9-15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53</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825999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D8A27C-A392-4E6A-8B2A-D2D028678901}"/>
              </a:ext>
            </a:extLst>
          </p:cNvPr>
          <p:cNvSpPr>
            <a:spLocks noGrp="1"/>
          </p:cNvSpPr>
          <p:nvPr>
            <p:ph type="title"/>
          </p:nvPr>
        </p:nvSpPr>
        <p:spPr>
          <a:xfrm>
            <a:off x="609600" y="1523999"/>
            <a:ext cx="10972800" cy="1325565"/>
          </a:xfrm>
        </p:spPr>
        <p:txBody>
          <a:bodyPr/>
          <a:lstStyle/>
          <a:p>
            <a:pPr algn="l"/>
            <a:r>
              <a:rPr lang="en-US" b="0" i="0" u="none" strike="noStrike" baseline="0" dirty="0">
                <a:solidFill>
                  <a:srgbClr val="CC3300"/>
                </a:solidFill>
                <a:latin typeface="Calibri" panose="020F0502020204030204" pitchFamily="34" charset="0"/>
              </a:rPr>
              <a:t>What precaution should you take whenever you adjust or repair an antenna?</a:t>
            </a:r>
          </a:p>
        </p:txBody>
      </p:sp>
      <p:sp>
        <p:nvSpPr>
          <p:cNvPr id="3" name="Text Placeholder 2">
            <a:extLst>
              <a:ext uri="{FF2B5EF4-FFF2-40B4-BE49-F238E27FC236}">
                <a16:creationId xmlns:a16="http://schemas.microsoft.com/office/drawing/2014/main" id="{B18AEFB2-6E7E-4F8D-A714-564734C5A27B}"/>
              </a:ext>
            </a:extLst>
          </p:cNvPr>
          <p:cNvSpPr>
            <a:spLocks noGrp="1"/>
          </p:cNvSpPr>
          <p:nvPr>
            <p:ph type="body" idx="1"/>
          </p:nvPr>
        </p:nvSpPr>
        <p:spPr/>
        <p:txBody>
          <a:bodyPr/>
          <a:lstStyle/>
          <a:p>
            <a:pPr marL="457200" indent="-457200">
              <a:buFont typeface="+mj-lt"/>
              <a:buAutoNum type="alphaUcPeriod"/>
            </a:pPr>
            <a:r>
              <a:rPr lang="en-US" b="0" i="0" u="none" strike="noStrike" baseline="0" dirty="0">
                <a:latin typeface="Calibri" panose="020F0502020204030204" pitchFamily="34" charset="0"/>
              </a:rPr>
              <a:t>Ensure that you and the antenna structure are grounded</a:t>
            </a:r>
          </a:p>
          <a:p>
            <a:pPr marL="457200" indent="-457200">
              <a:buFont typeface="+mj-lt"/>
              <a:buAutoNum type="alphaUcPeriod"/>
            </a:pPr>
            <a:r>
              <a:rPr lang="en-US" b="0" i="0" u="none" strike="noStrike" baseline="0" dirty="0">
                <a:latin typeface="Calibri" panose="020F0502020204030204" pitchFamily="34" charset="0"/>
              </a:rPr>
              <a:t>Turn off the transmitter and disconnect the feed line</a:t>
            </a:r>
          </a:p>
          <a:p>
            <a:pPr marL="457200" indent="-457200">
              <a:buFont typeface="+mj-lt"/>
              <a:buAutoNum type="alphaUcPeriod"/>
            </a:pPr>
            <a:r>
              <a:rPr lang="en-US" b="0" i="0" u="none" strike="noStrike" baseline="0" dirty="0">
                <a:latin typeface="Calibri" panose="020F0502020204030204" pitchFamily="34" charset="0"/>
              </a:rPr>
              <a:t>Wear a radiation badge</a:t>
            </a:r>
          </a:p>
          <a:p>
            <a:pPr marL="457200" indent="-457200">
              <a:buFont typeface="+mj-lt"/>
              <a:buAutoNum type="alphaUcPeriod"/>
            </a:pPr>
            <a:r>
              <a:rPr lang="en-US" b="0" i="0" u="none" strike="noStrike" baseline="0" dirty="0">
                <a:latin typeface="Calibri" panose="020F0502020204030204" pitchFamily="34" charset="0"/>
              </a:rPr>
              <a:t>All these choices are correct</a:t>
            </a:r>
            <a:endParaRPr lang="pt-BR" b="0" i="0" u="none" strike="noStrike" baseline="0" dirty="0">
              <a:latin typeface="Calibri" panose="020F0502020204030204" pitchFamily="34" charset="0"/>
            </a:endParaRPr>
          </a:p>
        </p:txBody>
      </p:sp>
      <p:sp>
        <p:nvSpPr>
          <p:cNvPr id="5" name="TextBox 4">
            <a:extLst>
              <a:ext uri="{FF2B5EF4-FFF2-40B4-BE49-F238E27FC236}">
                <a16:creationId xmlns:a16="http://schemas.microsoft.com/office/drawing/2014/main" id="{68197C56-9C53-4F30-AAFA-DC763E33DD3F}"/>
              </a:ext>
            </a:extLst>
          </p:cNvPr>
          <p:cNvSpPr txBox="1"/>
          <p:nvPr/>
        </p:nvSpPr>
        <p:spPr>
          <a:xfrm>
            <a:off x="0" y="6477000"/>
            <a:ext cx="8001000" cy="338554"/>
          </a:xfrm>
          <a:prstGeom prst="rect">
            <a:avLst/>
          </a:prstGeom>
          <a:noFill/>
        </p:spPr>
        <p:txBody>
          <a:bodyPr wrap="square" rtlCol="0">
            <a:spAutoFit/>
          </a:bodyPr>
          <a:lstStyle/>
          <a:p>
            <a:r>
              <a:rPr lang="pt-BR" sz="1600" b="1" dirty="0">
                <a:solidFill>
                  <a:schemeClr val="bg1"/>
                </a:solidFill>
                <a:latin typeface="Arial" panose="020B0604020202020204" pitchFamily="34" charset="0"/>
                <a:cs typeface="Arial" panose="020B0604020202020204" pitchFamily="34" charset="0"/>
              </a:rPr>
              <a:t>G0B14 (B) Page 9-15</a:t>
            </a:r>
            <a:endParaRPr lang="en-US" sz="1600" b="1" dirty="0">
              <a:solidFill>
                <a:schemeClr val="bg1"/>
              </a:solidFill>
              <a:latin typeface="Arial" panose="020B0604020202020204" pitchFamily="34" charset="0"/>
              <a:cs typeface="Arial" panose="020B0604020202020204" pitchFamily="34" charset="0"/>
            </a:endParaRPr>
          </a:p>
        </p:txBody>
      </p:sp>
      <p:sp>
        <p:nvSpPr>
          <p:cNvPr id="6" name="TextBox 5">
            <a:extLst>
              <a:ext uri="{FF2B5EF4-FFF2-40B4-BE49-F238E27FC236}">
                <a16:creationId xmlns:a16="http://schemas.microsoft.com/office/drawing/2014/main" id="{A5BA3AC0-5FCC-457A-AB53-0329F61DB917}"/>
              </a:ext>
            </a:extLst>
          </p:cNvPr>
          <p:cNvSpPr txBox="1"/>
          <p:nvPr/>
        </p:nvSpPr>
        <p:spPr>
          <a:xfrm>
            <a:off x="11430000" y="6477000"/>
            <a:ext cx="762000" cy="307777"/>
          </a:xfrm>
          <a:prstGeom prst="rect">
            <a:avLst/>
          </a:prstGeom>
          <a:noFill/>
        </p:spPr>
        <p:txBody>
          <a:bodyPr wrap="square" rtlCol="0">
            <a:spAutoFit/>
          </a:bodyPr>
          <a:lstStyle/>
          <a:p>
            <a:pPr algn="r"/>
            <a:fld id="{F46008E7-8CD5-47F9-9913-C07C17D1E8C6}" type="slidenum">
              <a:rPr lang="en-US" sz="1400" b="1" smtClean="0">
                <a:solidFill>
                  <a:schemeClr val="bg1"/>
                </a:solidFill>
                <a:cs typeface="Arial" panose="020B0604020202020204" pitchFamily="34" charset="0"/>
              </a:rPr>
              <a:pPr algn="r"/>
              <a:t>54</a:t>
            </a:fld>
            <a:endParaRPr lang="en-US" sz="1400" b="1" dirty="0">
              <a:solidFill>
                <a:schemeClr val="bg1"/>
              </a:solidFill>
              <a:cs typeface="Arial" panose="020B0604020202020204" pitchFamily="34" charset="0"/>
            </a:endParaRPr>
          </a:p>
        </p:txBody>
      </p:sp>
    </p:spTree>
    <p:extLst>
      <p:ext uri="{BB962C8B-B14F-4D97-AF65-F5344CB8AC3E}">
        <p14:creationId xmlns:p14="http://schemas.microsoft.com/office/powerpoint/2010/main" val="1821920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0118F6-4434-42A2-8D4D-C3C7D17A8E63}"/>
              </a:ext>
            </a:extLst>
          </p:cNvPr>
          <p:cNvSpPr>
            <a:spLocks noGrp="1"/>
          </p:cNvSpPr>
          <p:nvPr>
            <p:ph type="title"/>
          </p:nvPr>
        </p:nvSpPr>
        <p:spPr>
          <a:xfrm>
            <a:off x="457200" y="3124200"/>
            <a:ext cx="10972800" cy="1143000"/>
          </a:xfrm>
        </p:spPr>
        <p:txBody>
          <a:bodyPr/>
          <a:lstStyle/>
          <a:p>
            <a:r>
              <a:rPr lang="en-US" dirty="0"/>
              <a:t>END OF MODULE 9</a:t>
            </a:r>
          </a:p>
        </p:txBody>
      </p:sp>
    </p:spTree>
    <p:extLst>
      <p:ext uri="{BB962C8B-B14F-4D97-AF65-F5344CB8AC3E}">
        <p14:creationId xmlns:p14="http://schemas.microsoft.com/office/powerpoint/2010/main" val="1945162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20103386-1A88-A5E1-ECD8-EB051B2FF8B0}"/>
              </a:ext>
            </a:extLst>
          </p:cNvPr>
          <p:cNvSpPr txBox="1"/>
          <p:nvPr/>
        </p:nvSpPr>
        <p:spPr>
          <a:xfrm>
            <a:off x="914400" y="2136338"/>
            <a:ext cx="5181600" cy="2585323"/>
          </a:xfrm>
          <a:prstGeom prst="rect">
            <a:avLst/>
          </a:prstGeom>
          <a:noFill/>
        </p:spPr>
        <p:txBody>
          <a:bodyPr wrap="square" rtlCol="0">
            <a:spAutoFit/>
          </a:bodyPr>
          <a:lstStyle/>
          <a:p>
            <a:r>
              <a:rPr lang="en-US" dirty="0">
                <a:latin typeface="Calibri" panose="020F0502020204030204" pitchFamily="34" charset="0"/>
                <a:cs typeface="Calibri" panose="020F0502020204030204" pitchFamily="34" charset="0"/>
              </a:rPr>
              <a:t>Slides created by …</a:t>
            </a:r>
          </a:p>
          <a:p>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	Jerry D. Kilpatrick</a:t>
            </a:r>
          </a:p>
          <a:p>
            <a:r>
              <a:rPr lang="en-US" dirty="0">
                <a:latin typeface="Calibri" panose="020F0502020204030204" pitchFamily="34" charset="0"/>
                <a:cs typeface="Calibri" panose="020F0502020204030204" pitchFamily="34" charset="0"/>
              </a:rPr>
              <a:t>	KØILP (Amateur Radio)</a:t>
            </a:r>
          </a:p>
          <a:p>
            <a:r>
              <a:rPr lang="en-US" dirty="0">
                <a:latin typeface="Calibri" panose="020F0502020204030204" pitchFamily="34" charset="0"/>
                <a:cs typeface="Calibri" panose="020F0502020204030204" pitchFamily="34" charset="0"/>
              </a:rPr>
              <a:t>	PGØØØ72373 (Commercial Operator)</a:t>
            </a:r>
          </a:p>
          <a:p>
            <a:r>
              <a:rPr lang="en-US" dirty="0">
                <a:latin typeface="Calibri" panose="020F0502020204030204" pitchFamily="34" charset="0"/>
                <a:cs typeface="Calibri" panose="020F0502020204030204" pitchFamily="34" charset="0"/>
              </a:rPr>
              <a:t>	</a:t>
            </a:r>
            <a:r>
              <a:rPr lang="en-US" dirty="0">
                <a:latin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dirty="0">
              <a:latin typeface="Calibri" panose="020F0502020204030204" pitchFamily="34" charset="0"/>
              <a:cs typeface="Calibri" panose="020F0502020204030204" pitchFamily="34" charset="0"/>
            </a:endParaRPr>
          </a:p>
          <a:p>
            <a:endParaRPr lang="en-US" dirty="0">
              <a:latin typeface="Calibri" panose="020F0502020204030204" pitchFamily="34" charset="0"/>
              <a:cs typeface="Calibri" panose="020F0502020204030204" pitchFamily="34" charset="0"/>
            </a:endParaRPr>
          </a:p>
          <a:p>
            <a:r>
              <a:rPr lang="en-US" dirty="0">
                <a:latin typeface="Calibri" panose="020F0502020204030204" pitchFamily="34" charset="0"/>
                <a:cs typeface="Calibri" panose="020F0502020204030204" pitchFamily="34" charset="0"/>
              </a:rPr>
              <a:t>Feel free to contact me if you find errors or have suggestions for improvement.</a:t>
            </a:r>
          </a:p>
        </p:txBody>
      </p:sp>
    </p:spTree>
    <p:extLst>
      <p:ext uri="{BB962C8B-B14F-4D97-AF65-F5344CB8AC3E}">
        <p14:creationId xmlns:p14="http://schemas.microsoft.com/office/powerpoint/2010/main" val="6685999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2242BC-CB94-3ACE-0E97-0970D328ABA6}"/>
              </a:ext>
            </a:extLst>
          </p:cNvPr>
          <p:cNvSpPr>
            <a:spLocks noGrp="1"/>
          </p:cNvSpPr>
          <p:nvPr>
            <p:ph type="title"/>
          </p:nvPr>
        </p:nvSpPr>
        <p:spPr/>
        <p:txBody>
          <a:bodyPr/>
          <a:lstStyle/>
          <a:p>
            <a:r>
              <a:rPr lang="en-US" dirty="0"/>
              <a:t>Soldering Safety</a:t>
            </a:r>
          </a:p>
        </p:txBody>
      </p:sp>
      <p:sp>
        <p:nvSpPr>
          <p:cNvPr id="3" name="Content Placeholder 2">
            <a:extLst>
              <a:ext uri="{FF2B5EF4-FFF2-40B4-BE49-F238E27FC236}">
                <a16:creationId xmlns:a16="http://schemas.microsoft.com/office/drawing/2014/main" id="{D435D19E-66FE-80D9-6978-563BA7D23099}"/>
              </a:ext>
            </a:extLst>
          </p:cNvPr>
          <p:cNvSpPr>
            <a:spLocks noGrp="1"/>
          </p:cNvSpPr>
          <p:nvPr>
            <p:ph idx="1"/>
          </p:nvPr>
        </p:nvSpPr>
        <p:spPr/>
        <p:txBody>
          <a:bodyPr/>
          <a:lstStyle/>
          <a:p>
            <a:r>
              <a:rPr lang="en-US" dirty="0"/>
              <a:t>Primarily lead-based; tin added to lower melting point</a:t>
            </a:r>
          </a:p>
          <a:p>
            <a:pPr lvl="1"/>
            <a:r>
              <a:rPr lang="en-US" dirty="0"/>
              <a:t>Lead is a known toxin</a:t>
            </a:r>
          </a:p>
          <a:p>
            <a:pPr lvl="1"/>
            <a:r>
              <a:rPr lang="en-US" dirty="0"/>
              <a:t>Solder in a well-ventilated area</a:t>
            </a:r>
          </a:p>
          <a:p>
            <a:pPr lvl="1"/>
            <a:r>
              <a:rPr lang="en-US" dirty="0"/>
              <a:t>When finished, wash hands to remove solder or flux residue</a:t>
            </a:r>
          </a:p>
          <a:p>
            <a:pPr>
              <a:buClr>
                <a:schemeClr val="tx1"/>
              </a:buClr>
            </a:pPr>
            <a:r>
              <a:rPr lang="en-US" i="1" dirty="0">
                <a:solidFill>
                  <a:srgbClr val="C00000"/>
                </a:solidFill>
              </a:rPr>
              <a:t>As of 2006, environmental regulations require that solder become lead-free</a:t>
            </a:r>
          </a:p>
        </p:txBody>
      </p:sp>
    </p:spTree>
    <p:extLst>
      <p:ext uri="{BB962C8B-B14F-4D97-AF65-F5344CB8AC3E}">
        <p14:creationId xmlns:p14="http://schemas.microsoft.com/office/powerpoint/2010/main" val="4174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927AF8-8B39-D84E-1ED8-88718D5B6D00}"/>
              </a:ext>
            </a:extLst>
          </p:cNvPr>
          <p:cNvSpPr>
            <a:spLocks noGrp="1"/>
          </p:cNvSpPr>
          <p:nvPr>
            <p:ph type="title"/>
          </p:nvPr>
        </p:nvSpPr>
        <p:spPr/>
        <p:txBody>
          <a:bodyPr/>
          <a:lstStyle/>
          <a:p>
            <a:r>
              <a:rPr lang="en-US" dirty="0"/>
              <a:t>Wiring Practices</a:t>
            </a:r>
          </a:p>
        </p:txBody>
      </p:sp>
      <p:sp>
        <p:nvSpPr>
          <p:cNvPr id="3" name="Content Placeholder 2">
            <a:extLst>
              <a:ext uri="{FF2B5EF4-FFF2-40B4-BE49-F238E27FC236}">
                <a16:creationId xmlns:a16="http://schemas.microsoft.com/office/drawing/2014/main" id="{8E5FA34F-3300-38DC-AD1A-14C7741B5FAC}"/>
              </a:ext>
            </a:extLst>
          </p:cNvPr>
          <p:cNvSpPr>
            <a:spLocks noGrp="1"/>
          </p:cNvSpPr>
          <p:nvPr>
            <p:ph idx="1"/>
          </p:nvPr>
        </p:nvSpPr>
        <p:spPr>
          <a:xfrm>
            <a:off x="304800" y="2169994"/>
            <a:ext cx="11506200" cy="4380228"/>
          </a:xfrm>
        </p:spPr>
        <p:txBody>
          <a:bodyPr/>
          <a:lstStyle/>
          <a:p>
            <a:r>
              <a:rPr lang="en-US" sz="2800" i="1" dirty="0">
                <a:solidFill>
                  <a:srgbClr val="C00000"/>
                </a:solidFill>
              </a:rPr>
              <a:t>National Electrical Code Handbook </a:t>
            </a:r>
            <a:r>
              <a:rPr lang="en-US" sz="2800" dirty="0"/>
              <a:t>contains details for handling ac wiring in home and station</a:t>
            </a:r>
          </a:p>
          <a:p>
            <a:r>
              <a:rPr lang="en-US" sz="2800" dirty="0"/>
              <a:t>Use local building codes to ensure home is properly wired to meet special local conditions</a:t>
            </a:r>
          </a:p>
          <a:p>
            <a:r>
              <a:rPr lang="en-US" sz="2800" dirty="0"/>
              <a:t>Standard wire color conventions</a:t>
            </a:r>
          </a:p>
          <a:p>
            <a:pPr lvl="1"/>
            <a:r>
              <a:rPr lang="en-US" sz="2400" dirty="0"/>
              <a:t>Hot: </a:t>
            </a:r>
            <a:r>
              <a:rPr lang="en-US" sz="2400" b="1" dirty="0"/>
              <a:t>Red</a:t>
            </a:r>
            <a:r>
              <a:rPr lang="en-US" sz="2400" dirty="0"/>
              <a:t> or </a:t>
            </a:r>
            <a:r>
              <a:rPr lang="en-US" sz="2400" b="1" dirty="0"/>
              <a:t>Black</a:t>
            </a:r>
            <a:r>
              <a:rPr lang="en-US" sz="2400" dirty="0"/>
              <a:t> insulation, connect to brass terminal or screw</a:t>
            </a:r>
          </a:p>
          <a:p>
            <a:pPr lvl="1"/>
            <a:r>
              <a:rPr lang="en-US" sz="2400" dirty="0"/>
              <a:t>Neutral: </a:t>
            </a:r>
            <a:r>
              <a:rPr lang="en-US" sz="2400" b="1" dirty="0"/>
              <a:t>White</a:t>
            </a:r>
            <a:r>
              <a:rPr lang="en-US" sz="2400" dirty="0"/>
              <a:t> insulation, connect to silver terminal or screw</a:t>
            </a:r>
          </a:p>
          <a:p>
            <a:pPr lvl="1"/>
            <a:r>
              <a:rPr lang="en-US" sz="2400" dirty="0"/>
              <a:t>Ground: </a:t>
            </a:r>
            <a:r>
              <a:rPr lang="en-US" sz="2400" b="1" dirty="0"/>
              <a:t>Green</a:t>
            </a:r>
            <a:r>
              <a:rPr lang="en-US" sz="2400" dirty="0"/>
              <a:t> insulation or </a:t>
            </a:r>
            <a:r>
              <a:rPr lang="en-US" sz="2400" b="1" dirty="0"/>
              <a:t>bare</a:t>
            </a:r>
            <a:r>
              <a:rPr lang="en-US" sz="2400" dirty="0"/>
              <a:t> wire, connect to green or bare terminal or screw</a:t>
            </a:r>
          </a:p>
        </p:txBody>
      </p:sp>
    </p:spTree>
    <p:extLst>
      <p:ext uri="{BB962C8B-B14F-4D97-AF65-F5344CB8AC3E}">
        <p14:creationId xmlns:p14="http://schemas.microsoft.com/office/powerpoint/2010/main" val="536957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2FD792-F6A4-C1E0-7074-A17BAAFF5DB5}"/>
              </a:ext>
            </a:extLst>
          </p:cNvPr>
          <p:cNvSpPr>
            <a:spLocks noGrp="1"/>
          </p:cNvSpPr>
          <p:nvPr>
            <p:ph type="title"/>
          </p:nvPr>
        </p:nvSpPr>
        <p:spPr>
          <a:xfrm>
            <a:off x="152400" y="152400"/>
            <a:ext cx="1622946" cy="736050"/>
          </a:xfrm>
          <a:solidFill>
            <a:srgbClr val="FFFF00"/>
          </a:solidFill>
          <a:ln>
            <a:solidFill>
              <a:schemeClr val="tx1"/>
            </a:solidFill>
          </a:ln>
        </p:spPr>
        <p:txBody>
          <a:bodyPr/>
          <a:lstStyle/>
          <a:p>
            <a:r>
              <a:rPr lang="en-US" dirty="0"/>
              <a:t>Fig 9.3</a:t>
            </a:r>
          </a:p>
        </p:txBody>
      </p:sp>
      <p:pic>
        <p:nvPicPr>
          <p:cNvPr id="5" name="Picture 4">
            <a:extLst>
              <a:ext uri="{FF2B5EF4-FFF2-40B4-BE49-F238E27FC236}">
                <a16:creationId xmlns:a16="http://schemas.microsoft.com/office/drawing/2014/main" id="{9CDBC6CC-B323-C00A-DCE3-BFECEFBD3592}"/>
              </a:ext>
            </a:extLst>
          </p:cNvPr>
          <p:cNvPicPr>
            <a:picLocks noChangeAspect="1"/>
          </p:cNvPicPr>
          <p:nvPr/>
        </p:nvPicPr>
        <p:blipFill>
          <a:blip r:embed="rId2"/>
          <a:stretch>
            <a:fillRect/>
          </a:stretch>
        </p:blipFill>
        <p:spPr>
          <a:xfrm>
            <a:off x="304800" y="1295400"/>
            <a:ext cx="7315200" cy="5073238"/>
          </a:xfrm>
          <a:prstGeom prst="rect">
            <a:avLst/>
          </a:prstGeom>
          <a:ln>
            <a:solidFill>
              <a:schemeClr val="tx1"/>
            </a:solidFill>
          </a:ln>
        </p:spPr>
      </p:pic>
      <p:sp>
        <p:nvSpPr>
          <p:cNvPr id="7" name="TextBox 6">
            <a:extLst>
              <a:ext uri="{FF2B5EF4-FFF2-40B4-BE49-F238E27FC236}">
                <a16:creationId xmlns:a16="http://schemas.microsoft.com/office/drawing/2014/main" id="{183F0570-8BE7-C1E6-F344-ACBC8DA11D09}"/>
              </a:ext>
            </a:extLst>
          </p:cNvPr>
          <p:cNvSpPr txBox="1"/>
          <p:nvPr/>
        </p:nvSpPr>
        <p:spPr>
          <a:xfrm>
            <a:off x="7917870" y="1295400"/>
            <a:ext cx="3816930" cy="1692771"/>
          </a:xfrm>
          <a:prstGeom prst="rect">
            <a:avLst/>
          </a:prstGeom>
          <a:noFill/>
        </p:spPr>
        <p:txBody>
          <a:bodyPr wrap="square" rtlCol="0">
            <a:spAutoFit/>
          </a:bodyPr>
          <a:lstStyle/>
          <a:p>
            <a:r>
              <a:rPr lang="en-US" sz="2600" i="1" dirty="0">
                <a:solidFill>
                  <a:srgbClr val="C00000"/>
                </a:solidFill>
                <a:latin typeface="Calibri" panose="020F0502020204030204" pitchFamily="34" charset="0"/>
                <a:cs typeface="Calibri" panose="020F0502020204030204" pitchFamily="34" charset="0"/>
              </a:rPr>
              <a:t>House ac wiring, most common sizes are #12 AWG for 20 A circuits and #14 AWG for 15 A circuits.</a:t>
            </a:r>
          </a:p>
        </p:txBody>
      </p:sp>
      <p:sp>
        <p:nvSpPr>
          <p:cNvPr id="8" name="TextBox 7">
            <a:extLst>
              <a:ext uri="{FF2B5EF4-FFF2-40B4-BE49-F238E27FC236}">
                <a16:creationId xmlns:a16="http://schemas.microsoft.com/office/drawing/2014/main" id="{A2BAF897-9294-CEA0-265D-B66462EAF0FA}"/>
              </a:ext>
            </a:extLst>
          </p:cNvPr>
          <p:cNvSpPr txBox="1"/>
          <p:nvPr/>
        </p:nvSpPr>
        <p:spPr>
          <a:xfrm>
            <a:off x="7931726" y="3564791"/>
            <a:ext cx="4107874" cy="2092881"/>
          </a:xfrm>
          <a:prstGeom prst="rect">
            <a:avLst/>
          </a:prstGeom>
          <a:noFill/>
        </p:spPr>
        <p:txBody>
          <a:bodyPr wrap="square" rtlCol="0">
            <a:spAutoFit/>
          </a:bodyPr>
          <a:lstStyle>
            <a:defPPr>
              <a:defRPr lang="en-US"/>
            </a:defPPr>
            <a:lvl1pPr>
              <a:defRPr sz="2600" i="1">
                <a:solidFill>
                  <a:srgbClr val="C00000"/>
                </a:solidFill>
                <a:latin typeface="Calibri" panose="020F0502020204030204" pitchFamily="34" charset="0"/>
                <a:cs typeface="Calibri" panose="020F0502020204030204" pitchFamily="34" charset="0"/>
              </a:defRPr>
            </a:lvl1pPr>
          </a:lstStyle>
          <a:p>
            <a:r>
              <a:rPr lang="en-US" dirty="0">
                <a:solidFill>
                  <a:srgbClr val="0000CC"/>
                </a:solidFill>
              </a:rPr>
              <a:t>Use fuse or circuit breaker in the hot conductor for 120 V circuits or both hot conductors of a 240 V circuit using three or four wires.</a:t>
            </a:r>
          </a:p>
        </p:txBody>
      </p:sp>
    </p:spTree>
    <p:extLst>
      <p:ext uri="{BB962C8B-B14F-4D97-AF65-F5344CB8AC3E}">
        <p14:creationId xmlns:p14="http://schemas.microsoft.com/office/powerpoint/2010/main" val="12363173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randombar(horizont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randombar(horizont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EF167B-B62D-831B-CE84-A6898568058F}"/>
              </a:ext>
            </a:extLst>
          </p:cNvPr>
          <p:cNvSpPr>
            <a:spLocks noGrp="1"/>
          </p:cNvSpPr>
          <p:nvPr>
            <p:ph type="title"/>
          </p:nvPr>
        </p:nvSpPr>
        <p:spPr>
          <a:xfrm>
            <a:off x="428951" y="1404892"/>
            <a:ext cx="10972800" cy="874595"/>
          </a:xfrm>
        </p:spPr>
        <p:txBody>
          <a:bodyPr/>
          <a:lstStyle/>
          <a:p>
            <a:r>
              <a:rPr lang="en-US" sz="3800" dirty="0"/>
              <a:t>Ground fault circuit interrupter (GFCI) circuit breakers</a:t>
            </a:r>
          </a:p>
        </p:txBody>
      </p:sp>
      <p:sp>
        <p:nvSpPr>
          <p:cNvPr id="3" name="Content Placeholder 2">
            <a:extLst>
              <a:ext uri="{FF2B5EF4-FFF2-40B4-BE49-F238E27FC236}">
                <a16:creationId xmlns:a16="http://schemas.microsoft.com/office/drawing/2014/main" id="{69A729A7-9BF8-8B2B-8753-45FE4E1E0F30}"/>
              </a:ext>
            </a:extLst>
          </p:cNvPr>
          <p:cNvSpPr>
            <a:spLocks noGrp="1"/>
          </p:cNvSpPr>
          <p:nvPr>
            <p:ph idx="1"/>
          </p:nvPr>
        </p:nvSpPr>
        <p:spPr>
          <a:xfrm>
            <a:off x="304800" y="2279486"/>
            <a:ext cx="8001000" cy="3965935"/>
          </a:xfrm>
        </p:spPr>
        <p:txBody>
          <a:bodyPr/>
          <a:lstStyle/>
          <a:p>
            <a:r>
              <a:rPr lang="en-US" sz="3000" dirty="0"/>
              <a:t>Used in ac power circuits to prevent shock hazards</a:t>
            </a:r>
          </a:p>
          <a:p>
            <a:r>
              <a:rPr lang="en-US" sz="3000" dirty="0"/>
              <a:t>Trips if imbalance is sensed in currents carried by hot and neutral conductors</a:t>
            </a:r>
          </a:p>
          <a:p>
            <a:r>
              <a:rPr lang="en-US" sz="3000" dirty="0"/>
              <a:t>Sensitive to just a few milliamperes (mA) of imbalance between hot and neutral, well below threshold for electrical injury</a:t>
            </a:r>
          </a:p>
          <a:p>
            <a:endParaRPr lang="en-US" sz="3000" dirty="0"/>
          </a:p>
        </p:txBody>
      </p:sp>
      <p:pic>
        <p:nvPicPr>
          <p:cNvPr id="5" name="Picture 4">
            <a:extLst>
              <a:ext uri="{FF2B5EF4-FFF2-40B4-BE49-F238E27FC236}">
                <a16:creationId xmlns:a16="http://schemas.microsoft.com/office/drawing/2014/main" id="{3DE4BFEC-0024-6A27-EE3B-03DF7BF8548F}"/>
              </a:ext>
            </a:extLst>
          </p:cNvPr>
          <p:cNvPicPr>
            <a:picLocks noChangeAspect="1"/>
          </p:cNvPicPr>
          <p:nvPr/>
        </p:nvPicPr>
        <p:blipFill>
          <a:blip r:embed="rId2"/>
          <a:stretch>
            <a:fillRect/>
          </a:stretch>
        </p:blipFill>
        <p:spPr>
          <a:xfrm>
            <a:off x="9067800" y="2279487"/>
            <a:ext cx="2333951" cy="3743847"/>
          </a:xfrm>
          <a:prstGeom prst="rect">
            <a:avLst/>
          </a:prstGeom>
        </p:spPr>
      </p:pic>
    </p:spTree>
    <p:extLst>
      <p:ext uri="{BB962C8B-B14F-4D97-AF65-F5344CB8AC3E}">
        <p14:creationId xmlns:p14="http://schemas.microsoft.com/office/powerpoint/2010/main" val="31558037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Module Theme">
  <a:themeElements>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HORIZ NO SCREENED DIAMO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ORIZ NO SCREENED DIAMO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ORIZ NO SCREENED DIAMO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ORIZ NO SCREENED DIAMO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ORIZ NO SCREENED DIAMO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ORIZ NO SCREENED DIAMO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ORIZ NO SCREENED DIAMO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General Template" id="{54BFB2E9-83D3-4304-9120-53E344FA7FC7}" vid="{1EB683C4-BF66-42C8-9149-02B6CD13266B}"/>
    </a:ext>
  </a:extLst>
</a:theme>
</file>

<file path=docProps/app.xml><?xml version="1.0" encoding="utf-8"?>
<Properties xmlns="http://schemas.openxmlformats.org/officeDocument/2006/extended-properties" xmlns:vt="http://schemas.openxmlformats.org/officeDocument/2006/docPropsVTypes">
  <Template>General Template</Template>
  <TotalTime>8165</TotalTime>
  <Words>2975</Words>
  <Application>Microsoft Office PowerPoint</Application>
  <PresentationFormat>Widescreen</PresentationFormat>
  <Paragraphs>310</Paragraphs>
  <Slides>56</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56</vt:i4>
      </vt:variant>
    </vt:vector>
  </HeadingPairs>
  <TitlesOfParts>
    <vt:vector size="60" baseType="lpstr">
      <vt:lpstr>Arial</vt:lpstr>
      <vt:lpstr>Calibri</vt:lpstr>
      <vt:lpstr>Times New Roman</vt:lpstr>
      <vt:lpstr>Module Theme</vt:lpstr>
      <vt:lpstr>PowerPoint Presentation</vt:lpstr>
      <vt:lpstr>General Class License Manual and other resources</vt:lpstr>
      <vt:lpstr>Module 9  ARRL General Class Chapter 9 – Electrical and RF Safety (9.1, 9.2, 9.3)  Electrical Safety, RF Exposure, Outdoor Safety </vt:lpstr>
      <vt:lpstr>Preventing Electric Shock</vt:lpstr>
      <vt:lpstr>Table 9.1: Effects of Electric Current Through the Body of an Average Person</vt:lpstr>
      <vt:lpstr>Soldering Safety</vt:lpstr>
      <vt:lpstr>Wiring Practices</vt:lpstr>
      <vt:lpstr>Fig 9.3</vt:lpstr>
      <vt:lpstr>Ground fault circuit interrupter (GFCI) circuit breakers</vt:lpstr>
      <vt:lpstr>Safety Interlock</vt:lpstr>
      <vt:lpstr>PRACTICE QUESTIONS</vt:lpstr>
      <vt:lpstr>Which of the following is a danger from lead-tin solder?</vt:lpstr>
      <vt:lpstr>Which wire or wires in a four-conductor connection should be attached to fuses or circuit breakers in a device operated from a 240 VAC single phase source?</vt:lpstr>
      <vt:lpstr>According the National Electrical Code, what is the minimum wire size that may be used safely for wiring with a 20 ampere circuit breaker?</vt:lpstr>
      <vt:lpstr>Which of the following conditions will cause a Ground Fault Circuit Interrupter (GFCI) to disconnect the 120 or 240 Volt AC line power to a device?</vt:lpstr>
      <vt:lpstr>Which of the following is covered by the National Electrical Code?</vt:lpstr>
      <vt:lpstr>What is the purpose of a power supply interlock?</vt:lpstr>
      <vt:lpstr>Generator Safety</vt:lpstr>
      <vt:lpstr>PRACTICE QUESTIONS</vt:lpstr>
      <vt:lpstr>Which of the following is a primary reason for not placing a gasoline-fueled generator inside an occupied area?</vt:lpstr>
      <vt:lpstr>Which of the following is true of an emergency generator installation?</vt:lpstr>
      <vt:lpstr>What must you do when powering your house from an emergency generator?</vt:lpstr>
      <vt:lpstr>Lightning</vt:lpstr>
      <vt:lpstr>PRACTICE QUESTIONS</vt:lpstr>
      <vt:lpstr>Why should soldered joints not be used with the wires that connect the base of a tower to a system of ground rods?</vt:lpstr>
      <vt:lpstr>Which of the following is good practice for lightning protection grounds?</vt:lpstr>
      <vt:lpstr>RF Exposure</vt:lpstr>
      <vt:lpstr>Power Density</vt:lpstr>
      <vt:lpstr>Absorption and Limits</vt:lpstr>
      <vt:lpstr>Fig 9.9</vt:lpstr>
      <vt:lpstr>Table 9.3 Maximum Permissible Exposure (MPE) Limits</vt:lpstr>
      <vt:lpstr>Duty Cycle &amp; Controlled/Uncontrolled Environments</vt:lpstr>
      <vt:lpstr>Duty Cycle</vt:lpstr>
      <vt:lpstr>Table 9.4</vt:lpstr>
      <vt:lpstr>Estimating Exposure &amp; Station Evaluation</vt:lpstr>
      <vt:lpstr>Table 9.5</vt:lpstr>
      <vt:lpstr>Exposure Safety Measures</vt:lpstr>
      <vt:lpstr>PRACTICE QUESTIONS</vt:lpstr>
      <vt:lpstr>What is one way that RF energy can affect human body tissue?</vt:lpstr>
      <vt:lpstr>Which of the following properties is important in estimating whether an RF signal exceeds the maximum permissible exposure (MPE)?</vt:lpstr>
      <vt:lpstr>How can you determine that your station complies with FCC RF exposure regulations?</vt:lpstr>
      <vt:lpstr>What does “time averaging” mean in reference to RF radiation exposure?</vt:lpstr>
      <vt:lpstr>What must you do if an evaluation of your station shows RF energy radiated from your station exceeds permissible limits?</vt:lpstr>
      <vt:lpstr>What precaution should be taken when installing a ground-mounted antenna?</vt:lpstr>
      <vt:lpstr>What effect does transmitter duty cycle have when evaluating RF exposure?</vt:lpstr>
      <vt:lpstr>Which of the following steps must an amateur operator take to ensure compliance with RF safety regulations when transmitter power exceeds levels specified in FCC Part 97.13?</vt:lpstr>
      <vt:lpstr>What type of instrument can be used to accurately measure an RF field?</vt:lpstr>
      <vt:lpstr>What is one thing that can be done if evaluation shows that a neighbor might receive more than the allowable limit of RF exposure from the main lobe of a directional antenna?</vt:lpstr>
      <vt:lpstr>What precaution should you take if you install an indoor transmitting antenna?</vt:lpstr>
      <vt:lpstr>Outdoor Safety … Installing Antennas</vt:lpstr>
      <vt:lpstr>PRACTICE QUESTIONS</vt:lpstr>
      <vt:lpstr>Which of these choices should be observed when climbing a tower using a safety belt or harness?</vt:lpstr>
      <vt:lpstr>What should be done by any person preparing to climb a tower that supports electrically powered devices?</vt:lpstr>
      <vt:lpstr>What precaution should you take whenever you adjust or repair an antenna?</vt:lpstr>
      <vt:lpstr>END OF MODULE 9</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190</cp:revision>
  <dcterms:created xsi:type="dcterms:W3CDTF">2022-02-19T23:39:58Z</dcterms:created>
  <dcterms:modified xsi:type="dcterms:W3CDTF">2022-05-13T20:16:37Z</dcterms:modified>
</cp:coreProperties>
</file>